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66" r:id="rId5"/>
    <p:sldId id="268" r:id="rId6"/>
    <p:sldId id="303" r:id="rId7"/>
    <p:sldId id="269" r:id="rId8"/>
    <p:sldId id="270" r:id="rId9"/>
    <p:sldId id="272" r:id="rId10"/>
    <p:sldId id="273" r:id="rId11"/>
    <p:sldId id="276" r:id="rId12"/>
    <p:sldId id="277" r:id="rId13"/>
    <p:sldId id="279" r:id="rId14"/>
    <p:sldId id="280" r:id="rId15"/>
    <p:sldId id="282" r:id="rId16"/>
    <p:sldId id="281" r:id="rId17"/>
    <p:sldId id="283" r:id="rId18"/>
    <p:sldId id="284" r:id="rId19"/>
    <p:sldId id="285" r:id="rId20"/>
    <p:sldId id="287" r:id="rId21"/>
    <p:sldId id="288" r:id="rId22"/>
    <p:sldId id="290" r:id="rId23"/>
    <p:sldId id="291" r:id="rId24"/>
    <p:sldId id="292" r:id="rId25"/>
    <p:sldId id="293" r:id="rId26"/>
    <p:sldId id="304" r:id="rId27"/>
    <p:sldId id="305" r:id="rId28"/>
    <p:sldId id="295" r:id="rId29"/>
    <p:sldId id="296" r:id="rId30"/>
    <p:sldId id="306" r:id="rId31"/>
    <p:sldId id="307" r:id="rId32"/>
    <p:sldId id="299" r:id="rId33"/>
    <p:sldId id="300" r:id="rId34"/>
    <p:sldId id="308" r:id="rId35"/>
    <p:sldId id="257" r:id="rId36"/>
    <p:sldId id="302" r:id="rId37"/>
    <p:sldId id="258" r:id="rId38"/>
    <p:sldId id="261" r:id="rId3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42" autoAdjust="0"/>
    <p:restoredTop sz="94660"/>
  </p:normalViewPr>
  <p:slideViewPr>
    <p:cSldViewPr snapToGrid="0">
      <p:cViewPr varScale="1">
        <p:scale>
          <a:sx n="141" d="100"/>
          <a:sy n="141" d="100"/>
        </p:scale>
        <p:origin x="200"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Tree>
    <p:extLst>
      <p:ext uri="{BB962C8B-B14F-4D97-AF65-F5344CB8AC3E}">
        <p14:creationId xmlns:p14="http://schemas.microsoft.com/office/powerpoint/2010/main" val="65065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p>
            <a:fld id="{AE352256-51BC-4292-A58E-1702F24EA008}" type="datetimeFigureOut">
              <a:rPr lang="pl-PL" smtClean="0"/>
              <a:t>20.12.2024</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a:lstStyle/>
          <a:p>
            <a:fld id="{9189ACB8-017E-4398-9096-F2B0D85903D0}" type="slidenum">
              <a:rPr lang="pl-PL" smtClean="0"/>
              <a:t>‹#›</a:t>
            </a:fld>
            <a:endParaRPr lang="pl-PL"/>
          </a:p>
        </p:txBody>
      </p:sp>
    </p:spTree>
    <p:extLst>
      <p:ext uri="{BB962C8B-B14F-4D97-AF65-F5344CB8AC3E}">
        <p14:creationId xmlns:p14="http://schemas.microsoft.com/office/powerpoint/2010/main" val="179414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p>
            <a:fld id="{AE352256-51BC-4292-A58E-1702F24EA008}" type="datetimeFigureOut">
              <a:rPr lang="pl-PL" smtClean="0"/>
              <a:t>20.12.2024</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a:lstStyle/>
          <a:p>
            <a:fld id="{9189ACB8-017E-4398-9096-F2B0D85903D0}" type="slidenum">
              <a:rPr lang="pl-PL" smtClean="0"/>
              <a:t>‹#›</a:t>
            </a:fld>
            <a:endParaRPr lang="pl-PL"/>
          </a:p>
        </p:txBody>
      </p:sp>
    </p:spTree>
    <p:extLst>
      <p:ext uri="{BB962C8B-B14F-4D97-AF65-F5344CB8AC3E}">
        <p14:creationId xmlns:p14="http://schemas.microsoft.com/office/powerpoint/2010/main" val="1017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00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619110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p>
            <a:fld id="{AE352256-51BC-4292-A58E-1702F24EA008}" type="datetimeFigureOut">
              <a:rPr lang="pl-PL" smtClean="0"/>
              <a:t>20.12.2024</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a:lstStyle/>
          <a:p>
            <a:fld id="{9189ACB8-017E-4398-9096-F2B0D85903D0}" type="slidenum">
              <a:rPr lang="pl-PL" smtClean="0"/>
              <a:t>‹#›</a:t>
            </a:fld>
            <a:endParaRPr lang="pl-PL"/>
          </a:p>
        </p:txBody>
      </p:sp>
    </p:spTree>
    <p:extLst>
      <p:ext uri="{BB962C8B-B14F-4D97-AF65-F5344CB8AC3E}">
        <p14:creationId xmlns:p14="http://schemas.microsoft.com/office/powerpoint/2010/main" val="21335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a:xfrm>
            <a:off x="838200" y="6356350"/>
            <a:ext cx="2743200" cy="365125"/>
          </a:xfrm>
          <a:prstGeom prst="rect">
            <a:avLst/>
          </a:prstGeom>
        </p:spPr>
        <p:txBody>
          <a:bodyPr/>
          <a:lstStyle/>
          <a:p>
            <a:fld id="{AE352256-51BC-4292-A58E-1702F24EA008}" type="datetimeFigureOut">
              <a:rPr lang="pl-PL" smtClean="0"/>
              <a:t>20.12.2024</a:t>
            </a:fld>
            <a:endParaRPr lang="pl-PL"/>
          </a:p>
        </p:txBody>
      </p:sp>
      <p:sp>
        <p:nvSpPr>
          <p:cNvPr id="8" name="Symbol zastępczy stopki 7"/>
          <p:cNvSpPr>
            <a:spLocks noGrp="1"/>
          </p:cNvSpPr>
          <p:nvPr>
            <p:ph type="ftr" sz="quarter" idx="11"/>
          </p:nvPr>
        </p:nvSpPr>
        <p:spPr>
          <a:xfrm>
            <a:off x="4038600" y="6356350"/>
            <a:ext cx="4114800" cy="365125"/>
          </a:xfrm>
          <a:prstGeom prst="rect">
            <a:avLst/>
          </a:prstGeom>
        </p:spPr>
        <p:txBody>
          <a:bodyPr/>
          <a:lstStyle/>
          <a:p>
            <a:endParaRPr lang="pl-PL"/>
          </a:p>
        </p:txBody>
      </p:sp>
      <p:sp>
        <p:nvSpPr>
          <p:cNvPr id="9" name="Symbol zastępczy numeru slajdu 8"/>
          <p:cNvSpPr>
            <a:spLocks noGrp="1"/>
          </p:cNvSpPr>
          <p:nvPr>
            <p:ph type="sldNum" sz="quarter" idx="12"/>
          </p:nvPr>
        </p:nvSpPr>
        <p:spPr>
          <a:xfrm>
            <a:off x="8610600" y="6356350"/>
            <a:ext cx="2743200" cy="365125"/>
          </a:xfrm>
          <a:prstGeom prst="rect">
            <a:avLst/>
          </a:prstGeom>
        </p:spPr>
        <p:txBody>
          <a:bodyPr/>
          <a:lstStyle/>
          <a:p>
            <a:fld id="{9189ACB8-017E-4398-9096-F2B0D85903D0}" type="slidenum">
              <a:rPr lang="pl-PL" smtClean="0"/>
              <a:t>‹#›</a:t>
            </a:fld>
            <a:endParaRPr lang="pl-PL"/>
          </a:p>
        </p:txBody>
      </p:sp>
    </p:spTree>
    <p:extLst>
      <p:ext uri="{BB962C8B-B14F-4D97-AF65-F5344CB8AC3E}">
        <p14:creationId xmlns:p14="http://schemas.microsoft.com/office/powerpoint/2010/main" val="406566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46710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69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p>
            <a:fld id="{AE352256-51BC-4292-A58E-1702F24EA008}" type="datetimeFigureOut">
              <a:rPr lang="pl-PL" smtClean="0"/>
              <a:t>20.12.2024</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a:lstStyle/>
          <a:p>
            <a:fld id="{9189ACB8-017E-4398-9096-F2B0D85903D0}" type="slidenum">
              <a:rPr lang="pl-PL" smtClean="0"/>
              <a:t>‹#›</a:t>
            </a:fld>
            <a:endParaRPr lang="pl-PL"/>
          </a:p>
        </p:txBody>
      </p:sp>
    </p:spTree>
    <p:extLst>
      <p:ext uri="{BB962C8B-B14F-4D97-AF65-F5344CB8AC3E}">
        <p14:creationId xmlns:p14="http://schemas.microsoft.com/office/powerpoint/2010/main" val="3091457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p>
            <a:fld id="{AE352256-51BC-4292-A58E-1702F24EA008}" type="datetimeFigureOut">
              <a:rPr lang="pl-PL" smtClean="0"/>
              <a:t>20.12.2024</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a:lstStyle/>
          <a:p>
            <a:fld id="{9189ACB8-017E-4398-9096-F2B0D85903D0}" type="slidenum">
              <a:rPr lang="pl-PL" smtClean="0"/>
              <a:t>‹#›</a:t>
            </a:fld>
            <a:endParaRPr lang="pl-PL"/>
          </a:p>
        </p:txBody>
      </p:sp>
    </p:spTree>
    <p:extLst>
      <p:ext uri="{BB962C8B-B14F-4D97-AF65-F5344CB8AC3E}">
        <p14:creationId xmlns:p14="http://schemas.microsoft.com/office/powerpoint/2010/main" val="361323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531226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SYTVuYFWKR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868362"/>
            <a:ext cx="9144000" cy="2387600"/>
          </a:xfrm>
        </p:spPr>
        <p:txBody>
          <a:bodyPr>
            <a:normAutofit/>
          </a:bodyPr>
          <a:lstStyle/>
          <a:p>
            <a:pPr>
              <a:lnSpc>
                <a:spcPct val="115000"/>
              </a:lnSpc>
            </a:pP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Wpływ festiwalu nowego cyrku na rozwój miast i społeczności.</a:t>
            </a:r>
            <a:br>
              <a:rPr lang="pl-PL" sz="3200" dirty="0">
                <a:effectLst/>
                <a:latin typeface="Helvetica" pitchFamily="2" charset="0"/>
                <a:ea typeface="Times New Roman" panose="02020603050405020304" pitchFamily="18" charset="0"/>
                <a:cs typeface="Times New Roman" panose="02020603050405020304" pitchFamily="18" charset="0"/>
              </a:rPr>
            </a:b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Najważniejsze wnioski z badań publiczności festiwalu </a:t>
            </a:r>
            <a:r>
              <a:rPr lang="pl-PL" sz="3200" dirty="0" err="1">
                <a:solidFill>
                  <a:srgbClr val="000000"/>
                </a:solidFill>
                <a:effectLst/>
                <a:latin typeface="Helvetica" pitchFamily="2" charset="0"/>
                <a:ea typeface="Times New Roman" panose="02020603050405020304" pitchFamily="18" charset="0"/>
                <a:cs typeface="Times New Roman" panose="02020603050405020304" pitchFamily="18" charset="0"/>
              </a:rPr>
              <a:t>Carnaval</a:t>
            </a: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 Sztukmistrzów w Lublinie</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
        <p:nvSpPr>
          <p:cNvPr id="3" name="Podtytuł 2"/>
          <p:cNvSpPr>
            <a:spLocks noGrp="1"/>
          </p:cNvSpPr>
          <p:nvPr>
            <p:ph type="subTitle" idx="1"/>
          </p:nvPr>
        </p:nvSpPr>
        <p:spPr/>
        <p:txBody>
          <a:bodyPr/>
          <a:lstStyle/>
          <a:p>
            <a:r>
              <a:rPr lang="pl-PL" dirty="0">
                <a:latin typeface="Helvetica" pitchFamily="2" charset="0"/>
              </a:rPr>
              <a:t>20.12.2024</a:t>
            </a:r>
          </a:p>
          <a:p>
            <a:r>
              <a:rPr lang="pl-PL" dirty="0">
                <a:latin typeface="Helvetica" pitchFamily="2" charset="0"/>
              </a:rPr>
              <a:t>Warsztaty Kultury w Lublinie</a:t>
            </a:r>
          </a:p>
        </p:txBody>
      </p:sp>
      <p:pic>
        <p:nvPicPr>
          <p:cNvPr id="4" name="Obraz 3" descr="Obraz zawierający tekst, zrzut ekranu, Czcionka, logo&#10;&#10;Opis wygenerowany automatycznie">
            <a:extLst>
              <a:ext uri="{FF2B5EF4-FFF2-40B4-BE49-F238E27FC236}">
                <a16:creationId xmlns:a16="http://schemas.microsoft.com/office/drawing/2014/main" id="{3133DD41-9A76-66B4-B46B-54576B991A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9468" y="4710974"/>
            <a:ext cx="6377619" cy="2147026"/>
          </a:xfrm>
          <a:prstGeom prst="rect">
            <a:avLst/>
          </a:prstGeom>
        </p:spPr>
      </p:pic>
    </p:spTree>
    <p:extLst>
      <p:ext uri="{BB962C8B-B14F-4D97-AF65-F5344CB8AC3E}">
        <p14:creationId xmlns:p14="http://schemas.microsoft.com/office/powerpoint/2010/main" val="411209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C19A06-FB66-C7A3-EF02-EDB36F34C54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3275E25-431B-6E19-359C-1103CCE66291}"/>
              </a:ext>
            </a:extLst>
          </p:cNvPr>
          <p:cNvSpPr>
            <a:spLocks noGrp="1"/>
          </p:cNvSpPr>
          <p:nvPr>
            <p:ph type="title"/>
          </p:nvPr>
        </p:nvSpPr>
        <p:spPr/>
        <p:txBody>
          <a:bodyPr>
            <a:noAutofit/>
          </a:bodyPr>
          <a:lstStyle/>
          <a:p>
            <a:pPr>
              <a:lnSpc>
                <a:spcPct val="115000"/>
              </a:lnSpc>
              <a:tabLst>
                <a:tab pos="228600" algn="l"/>
                <a:tab pos="449580" algn="l"/>
              </a:tabLst>
            </a:pPr>
            <a:r>
              <a:rPr lang="pl-PL" sz="3200" dirty="0">
                <a:latin typeface="Helvetica" pitchFamily="2" charset="0"/>
                <a:ea typeface="Times New Roman" panose="02020603050405020304" pitchFamily="18" charset="0"/>
                <a:cs typeface="Times New Roman" panose="02020603050405020304" pitchFamily="18" charset="0"/>
              </a:rPr>
              <a:t>Publiczność </a:t>
            </a:r>
            <a:r>
              <a:rPr lang="pl-PL" sz="3200" dirty="0" err="1">
                <a:solidFill>
                  <a:srgbClr val="000000"/>
                </a:solidFill>
                <a:latin typeface="Helvetica" pitchFamily="2" charset="0"/>
                <a:ea typeface="Times New Roman" panose="02020603050405020304" pitchFamily="18" charset="0"/>
                <a:cs typeface="Times New Roman" panose="02020603050405020304" pitchFamily="18" charset="0"/>
              </a:rPr>
              <a:t>Carnavalu</a:t>
            </a:r>
            <a:r>
              <a:rPr lang="pl-PL" sz="3200" dirty="0">
                <a:solidFill>
                  <a:srgbClr val="000000"/>
                </a:solidFill>
                <a:latin typeface="Helvetica" pitchFamily="2" charset="0"/>
                <a:ea typeface="Times New Roman" panose="02020603050405020304" pitchFamily="18" charset="0"/>
                <a:cs typeface="Times New Roman" panose="02020603050405020304" pitchFamily="18" charset="0"/>
              </a:rPr>
              <a:t> Sztukmistrzów</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9E73DE8D-417C-CDEA-B2F8-7FC0B880CC9B}"/>
              </a:ext>
            </a:extLst>
          </p:cNvPr>
          <p:cNvSpPr>
            <a:spLocks noGrp="1"/>
          </p:cNvSpPr>
          <p:nvPr>
            <p:ph idx="1"/>
          </p:nvPr>
        </p:nvSpPr>
        <p:spPr>
          <a:xfrm>
            <a:off x="838200" y="1690688"/>
            <a:ext cx="10515600" cy="4802187"/>
          </a:xfrm>
        </p:spPr>
        <p:txBody>
          <a:bodyPr>
            <a:noAutofit/>
          </a:bodyPr>
          <a:lstStyle/>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2017 vs 2023</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starsza publiczność </a:t>
            </a:r>
            <a:b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b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(wzrost średniej wieku z 34,7 lat w 2017 roku do 36,4 lat w 2023)</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gn="ctr">
              <a:lnSpc>
                <a:spcPct val="115000"/>
              </a:lnSpc>
              <a:buNone/>
            </a:pPr>
            <a:endPar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więcej osób niemieszkających w Lublinie </a:t>
            </a:r>
            <a:b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b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(z 43,1% do 52,8%)</a:t>
            </a:r>
          </a:p>
          <a:p>
            <a:pPr marL="0" indent="0" algn="ctr">
              <a:lnSpc>
                <a:spcPct val="115000"/>
              </a:lnSpc>
              <a:buNone/>
            </a:pP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więcej cudzoziemców </a:t>
            </a:r>
            <a:b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b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(wzrost udziału z 3,75% do 6,2%)</a:t>
            </a:r>
            <a:endParaRPr lang="pl-PL" sz="24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18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80CD38-186A-F6FE-9403-69B9FD98122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8613A2F-903A-80A3-E3CD-4AB5BD62DF79}"/>
              </a:ext>
            </a:extLst>
          </p:cNvPr>
          <p:cNvSpPr>
            <a:spLocks noGrp="1"/>
          </p:cNvSpPr>
          <p:nvPr>
            <p:ph type="title"/>
          </p:nvPr>
        </p:nvSpPr>
        <p:spPr/>
        <p:txBody>
          <a:bodyPr>
            <a:noAutofit/>
          </a:bodyPr>
          <a:lstStyle/>
          <a:p>
            <a:pPr>
              <a:lnSpc>
                <a:spcPct val="115000"/>
              </a:lnSpc>
            </a:pPr>
            <a:r>
              <a:rPr lang="pl-PL" sz="3200" dirty="0">
                <a:solidFill>
                  <a:srgbClr val="000000"/>
                </a:solidFill>
                <a:effectLst/>
                <a:latin typeface="Helvetica" pitchFamily="2" charset="0"/>
                <a:ea typeface="Times New Roman" panose="02020603050405020304" pitchFamily="18" charset="0"/>
              </a:rPr>
              <a:t>Publiczność nowa, publiczność powracająca</a:t>
            </a:r>
            <a:endParaRPr lang="pl-PL" sz="3200" dirty="0">
              <a:effectLst/>
              <a:latin typeface="Times New Roman" panose="02020603050405020304" pitchFamily="18" charset="0"/>
              <a:ea typeface="Times New Roman" panose="02020603050405020304" pitchFamily="18" charset="0"/>
            </a:endParaRPr>
          </a:p>
        </p:txBody>
      </p:sp>
      <p:sp>
        <p:nvSpPr>
          <p:cNvPr id="3" name="Symbol zastępczy zawartości 2">
            <a:extLst>
              <a:ext uri="{FF2B5EF4-FFF2-40B4-BE49-F238E27FC236}">
                <a16:creationId xmlns:a16="http://schemas.microsoft.com/office/drawing/2014/main" id="{BFCD9813-0E70-4C17-AB6F-EB5AF033F2BE}"/>
              </a:ext>
            </a:extLst>
          </p:cNvPr>
          <p:cNvSpPr>
            <a:spLocks noGrp="1"/>
          </p:cNvSpPr>
          <p:nvPr>
            <p:ph idx="1"/>
          </p:nvPr>
        </p:nvSpPr>
        <p:spPr>
          <a:xfrm>
            <a:off x="838200" y="1690688"/>
            <a:ext cx="10515600" cy="4486275"/>
          </a:xfrm>
        </p:spPr>
        <p:txBody>
          <a:bodyPr>
            <a:noAutofit/>
          </a:bodyPr>
          <a:lstStyle/>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rPr>
              <a:t>w 2023 roku </a:t>
            </a:r>
            <a:endParaRPr lang="pl-PL" sz="2400" dirty="0">
              <a:effectLst/>
              <a:latin typeface="Times New Roman" panose="02020603050405020304" pitchFamily="18" charset="0"/>
              <a:ea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rPr>
              <a:t>61,7% osób były na festiwalu kolejny raz </a:t>
            </a:r>
            <a:endParaRPr lang="pl-PL" sz="2400" dirty="0">
              <a:effectLst/>
              <a:latin typeface="Times New Roman" panose="02020603050405020304" pitchFamily="18" charset="0"/>
              <a:ea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rPr>
              <a:t>33,2% osób były na festiwalu 1. raz </a:t>
            </a:r>
            <a:endParaRPr lang="pl-PL" sz="2400" dirty="0">
              <a:effectLst/>
              <a:latin typeface="Times New Roman" panose="02020603050405020304" pitchFamily="18" charset="0"/>
              <a:ea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rPr>
              <a:t>[niemal identycznie proporcje w 2017 roku]</a:t>
            </a:r>
            <a:endParaRPr lang="pl-PL" sz="2400" dirty="0">
              <a:effectLst/>
              <a:latin typeface="Times New Roman" panose="02020603050405020304" pitchFamily="18" charset="0"/>
              <a:ea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rPr>
              <a:t> </a:t>
            </a:r>
            <a:endParaRPr lang="pl-PL" sz="2400" dirty="0">
              <a:effectLst/>
              <a:latin typeface="Times New Roman" panose="02020603050405020304" pitchFamily="18" charset="0"/>
              <a:ea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rPr>
              <a:t>32,3% badanych było na festiwalu co najmniej trzy razy</a:t>
            </a:r>
          </a:p>
          <a:p>
            <a:pPr marL="0" indent="0" algn="ctr">
              <a:lnSpc>
                <a:spcPct val="115000"/>
              </a:lnSpc>
              <a:buNone/>
            </a:pPr>
            <a:endParaRPr lang="pl-PL" sz="2400" dirty="0">
              <a:solidFill>
                <a:srgbClr val="000000"/>
              </a:solidFill>
              <a:latin typeface="Helvetica" pitchFamily="2" charset="0"/>
              <a:ea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72,7% osób „nowych” mieszka poza Lublinem </a:t>
            </a:r>
            <a:b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b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(vs 41,6% wśród publiczności powracającej)</a:t>
            </a:r>
            <a:r>
              <a:rPr lang="pl-PL" sz="2400" dirty="0">
                <a:solidFill>
                  <a:srgbClr val="000000"/>
                </a:solidFill>
                <a:effectLst/>
                <a:latin typeface="Helvetica" pitchFamily="2" charset="0"/>
                <a:ea typeface="Times New Roman" panose="02020603050405020304" pitchFamily="18" charset="0"/>
              </a:rPr>
              <a:t> </a:t>
            </a:r>
            <a:endParaRPr lang="pl-PL" sz="2400" dirty="0">
              <a:effectLst/>
              <a:latin typeface="Times New Roman" panose="02020603050405020304" pitchFamily="18" charset="0"/>
              <a:ea typeface="Times New Roman" panose="02020603050405020304" pitchFamily="18" charset="0"/>
            </a:endParaRPr>
          </a:p>
          <a:p>
            <a:pPr marL="0" indent="0" algn="ctr">
              <a:lnSpc>
                <a:spcPct val="115000"/>
              </a:lnSpc>
              <a:buNone/>
            </a:pPr>
            <a:endParaRPr lang="pl-PL" sz="24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16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16D0BA-3F51-30D4-49B0-ADCEDE3300E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0D87D3D-7677-CF56-0010-F6FB3269BC28}"/>
              </a:ext>
            </a:extLst>
          </p:cNvPr>
          <p:cNvSpPr>
            <a:spLocks noGrp="1"/>
          </p:cNvSpPr>
          <p:nvPr>
            <p:ph type="title"/>
          </p:nvPr>
        </p:nvSpPr>
        <p:spPr/>
        <p:txBody>
          <a:bodyPr>
            <a:noAutofit/>
          </a:bodyPr>
          <a:lstStyle/>
          <a:p>
            <a:pPr>
              <a:lnSpc>
                <a:spcPct val="115000"/>
              </a:lnSpc>
            </a:pPr>
            <a:r>
              <a:rPr lang="pl-PL" sz="3200" dirty="0">
                <a:solidFill>
                  <a:srgbClr val="000000"/>
                </a:solidFill>
                <a:effectLst/>
                <a:latin typeface="Helvetica" pitchFamily="2" charset="0"/>
                <a:ea typeface="Times New Roman" panose="02020603050405020304" pitchFamily="18" charset="0"/>
              </a:rPr>
              <a:t>Publiczność nowa, publiczność powracająca</a:t>
            </a:r>
            <a:endParaRPr lang="pl-PL" sz="3200" dirty="0">
              <a:effectLst/>
              <a:latin typeface="Times New Roman" panose="02020603050405020304" pitchFamily="18" charset="0"/>
              <a:ea typeface="Times New Roman" panose="02020603050405020304" pitchFamily="18" charset="0"/>
            </a:endParaRPr>
          </a:p>
        </p:txBody>
      </p:sp>
      <p:sp>
        <p:nvSpPr>
          <p:cNvPr id="3" name="Symbol zastępczy zawartości 2">
            <a:extLst>
              <a:ext uri="{FF2B5EF4-FFF2-40B4-BE49-F238E27FC236}">
                <a16:creationId xmlns:a16="http://schemas.microsoft.com/office/drawing/2014/main" id="{5A9F2C8C-8E6E-4ED0-A3CE-E9F0E2A87757}"/>
              </a:ext>
            </a:extLst>
          </p:cNvPr>
          <p:cNvSpPr>
            <a:spLocks noGrp="1"/>
          </p:cNvSpPr>
          <p:nvPr>
            <p:ph idx="1"/>
          </p:nvPr>
        </p:nvSpPr>
        <p:spPr/>
        <p:txBody>
          <a:bodyPr>
            <a:normAutofit/>
          </a:bodyPr>
          <a:lstStyle/>
          <a:p>
            <a:pPr marL="0" indent="0" algn="ctr">
              <a:lnSpc>
                <a:spcPct val="115000"/>
              </a:lnSpc>
              <a:buNone/>
            </a:pPr>
            <a:endParaRPr lang="pl-PL" sz="2400" dirty="0">
              <a:solidFill>
                <a:srgbClr val="000000"/>
              </a:solidFill>
              <a:effectLst/>
              <a:latin typeface="Helvetica" pitchFamily="2" charset="0"/>
              <a:ea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rPr>
              <a:t>z badania </a:t>
            </a:r>
            <a:r>
              <a:rPr lang="pl-PL" sz="2400" b="1" dirty="0">
                <a:solidFill>
                  <a:srgbClr val="000000"/>
                </a:solidFill>
                <a:effectLst/>
                <a:latin typeface="Helvetica" pitchFamily="2" charset="0"/>
                <a:ea typeface="Times New Roman" panose="02020603050405020304" pitchFamily="18" charset="0"/>
              </a:rPr>
              <a:t>nie</a:t>
            </a:r>
            <a:r>
              <a:rPr lang="pl-PL" sz="2400" dirty="0">
                <a:solidFill>
                  <a:srgbClr val="000000"/>
                </a:solidFill>
                <a:effectLst/>
                <a:latin typeface="Helvetica" pitchFamily="2" charset="0"/>
                <a:ea typeface="Times New Roman" panose="02020603050405020304" pitchFamily="18" charset="0"/>
              </a:rPr>
              <a:t> wynika, aby </a:t>
            </a:r>
            <a:r>
              <a:rPr lang="pl-PL" sz="2400" dirty="0" err="1">
                <a:solidFill>
                  <a:srgbClr val="000000"/>
                </a:solidFill>
                <a:effectLst/>
                <a:latin typeface="Helvetica" pitchFamily="2" charset="0"/>
                <a:ea typeface="Times New Roman" panose="02020603050405020304" pitchFamily="18" charset="0"/>
              </a:rPr>
              <a:t>Carnaval</a:t>
            </a:r>
            <a:r>
              <a:rPr lang="pl-PL" sz="2400" dirty="0">
                <a:solidFill>
                  <a:srgbClr val="000000"/>
                </a:solidFill>
                <a:effectLst/>
                <a:latin typeface="Helvetica" pitchFamily="2" charset="0"/>
                <a:ea typeface="Times New Roman" panose="02020603050405020304" pitchFamily="18" charset="0"/>
              </a:rPr>
              <a:t> Sztukmistrzów wciąż odbudowywał publiczność po pandemii</a:t>
            </a:r>
            <a:endParaRPr lang="pl-PL" sz="2400" dirty="0">
              <a:effectLst/>
              <a:latin typeface="Times New Roman" panose="02020603050405020304" pitchFamily="18" charset="0"/>
              <a:ea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rPr>
              <a:t>2,1% ogółu badanych było na festiwalu ostatnio w 2019 roku </a:t>
            </a:r>
            <a:endParaRPr lang="pl-PL" sz="2400" dirty="0">
              <a:effectLst/>
              <a:latin typeface="Times New Roman" panose="02020603050405020304" pitchFamily="18" charset="0"/>
              <a:ea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rPr>
              <a:t>2,8% - w 2021</a:t>
            </a:r>
            <a:endParaRPr lang="pl-PL" sz="2400" dirty="0">
              <a:effectLst/>
              <a:latin typeface="Times New Roman" panose="02020603050405020304" pitchFamily="18" charset="0"/>
              <a:ea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rPr>
              <a:t>32,4% - w 2022</a:t>
            </a:r>
            <a:endParaRPr lang="pl-PL" sz="2400" dirty="0">
              <a:effectLst/>
              <a:latin typeface="Times New Roman" panose="02020603050405020304" pitchFamily="18" charset="0"/>
              <a:ea typeface="Times New Roman" panose="02020603050405020304" pitchFamily="18" charset="0"/>
            </a:endParaRPr>
          </a:p>
          <a:p>
            <a:pPr marL="0" indent="0" algn="ctr">
              <a:lnSpc>
                <a:spcPct val="115000"/>
              </a:lnSpc>
              <a:buNone/>
            </a:pPr>
            <a:endParaRPr lang="pl-PL" sz="24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5904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771A9C-646C-8E9E-56D5-DD1B6930077F}"/>
            </a:ext>
          </a:extLst>
        </p:cNvPr>
        <p:cNvGrpSpPr/>
        <p:nvPr/>
      </p:nvGrpSpPr>
      <p:grpSpPr>
        <a:xfrm>
          <a:off x="0" y="0"/>
          <a:ext cx="0" cy="0"/>
          <a:chOff x="0" y="0"/>
          <a:chExt cx="0" cy="0"/>
        </a:xfrm>
      </p:grpSpPr>
      <p:pic>
        <p:nvPicPr>
          <p:cNvPr id="4" name="Obraz 3" descr="Obraz zawierający zrzut ekranu, tekst, Wielobarwność, linia&#10;&#10;Opis wygenerowany automatycznie">
            <a:extLst>
              <a:ext uri="{FF2B5EF4-FFF2-40B4-BE49-F238E27FC236}">
                <a16:creationId xmlns:a16="http://schemas.microsoft.com/office/drawing/2014/main" id="{7AA53012-53B2-F437-6F45-8E5030B0853A}"/>
              </a:ext>
            </a:extLst>
          </p:cNvPr>
          <p:cNvPicPr>
            <a:picLocks noChangeAspect="1"/>
          </p:cNvPicPr>
          <p:nvPr/>
        </p:nvPicPr>
        <p:blipFill>
          <a:blip r:embed="rId2">
            <a:extLst>
              <a:ext uri="{28A0092B-C50C-407E-A947-70E740481C1C}">
                <a14:useLocalDpi xmlns:a14="http://schemas.microsoft.com/office/drawing/2010/main" val="0"/>
              </a:ext>
            </a:extLst>
          </a:blip>
          <a:srcRect b="6666"/>
          <a:stretch/>
        </p:blipFill>
        <p:spPr>
          <a:xfrm>
            <a:off x="2409329" y="228600"/>
            <a:ext cx="7373341" cy="6400800"/>
          </a:xfrm>
          <a:prstGeom prst="rect">
            <a:avLst/>
          </a:prstGeom>
        </p:spPr>
      </p:pic>
    </p:spTree>
    <p:extLst>
      <p:ext uri="{BB962C8B-B14F-4D97-AF65-F5344CB8AC3E}">
        <p14:creationId xmlns:p14="http://schemas.microsoft.com/office/powerpoint/2010/main" val="584981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E57162-C3AD-7CE3-FBBE-84B63EEE1138}"/>
            </a:ext>
          </a:extLst>
        </p:cNvPr>
        <p:cNvGrpSpPr/>
        <p:nvPr/>
      </p:nvGrpSpPr>
      <p:grpSpPr>
        <a:xfrm>
          <a:off x="0" y="0"/>
          <a:ext cx="0" cy="0"/>
          <a:chOff x="0" y="0"/>
          <a:chExt cx="0" cy="0"/>
        </a:xfrm>
      </p:grpSpPr>
      <p:pic>
        <p:nvPicPr>
          <p:cNvPr id="6" name="Obraz 5" descr="Obraz zawierający zrzut ekranu, tekst, Oprogramowanie multimedialne, oprogramowanie&#10;&#10;Opis wygenerowany automatycznie">
            <a:extLst>
              <a:ext uri="{FF2B5EF4-FFF2-40B4-BE49-F238E27FC236}">
                <a16:creationId xmlns:a16="http://schemas.microsoft.com/office/drawing/2014/main" id="{F8B99339-639D-A907-3081-BC5F3D4F2E70}"/>
              </a:ext>
            </a:extLst>
          </p:cNvPr>
          <p:cNvPicPr>
            <a:picLocks noChangeAspect="1"/>
          </p:cNvPicPr>
          <p:nvPr/>
        </p:nvPicPr>
        <p:blipFill>
          <a:blip r:embed="rId2">
            <a:extLst>
              <a:ext uri="{28A0092B-C50C-407E-A947-70E740481C1C}">
                <a14:useLocalDpi xmlns:a14="http://schemas.microsoft.com/office/drawing/2010/main" val="0"/>
              </a:ext>
            </a:extLst>
          </a:blip>
          <a:srcRect l="1" r="-1204" b="54933"/>
          <a:stretch/>
        </p:blipFill>
        <p:spPr>
          <a:xfrm>
            <a:off x="2192835" y="264585"/>
            <a:ext cx="7822162" cy="3621843"/>
          </a:xfrm>
          <a:prstGeom prst="rect">
            <a:avLst/>
          </a:prstGeom>
        </p:spPr>
      </p:pic>
      <p:pic>
        <p:nvPicPr>
          <p:cNvPr id="8" name="Obraz 7" descr="Obraz zawierający zrzut ekranu, tekst, Oprogramowanie multimedialne, oprogramowanie&#10;&#10;Opis wygenerowany automatycznie">
            <a:extLst>
              <a:ext uri="{FF2B5EF4-FFF2-40B4-BE49-F238E27FC236}">
                <a16:creationId xmlns:a16="http://schemas.microsoft.com/office/drawing/2014/main" id="{B370C090-9CB5-5726-9633-C3B271348E34}"/>
              </a:ext>
            </a:extLst>
          </p:cNvPr>
          <p:cNvPicPr>
            <a:picLocks noChangeAspect="1"/>
          </p:cNvPicPr>
          <p:nvPr/>
        </p:nvPicPr>
        <p:blipFill>
          <a:blip r:embed="rId2">
            <a:extLst>
              <a:ext uri="{28A0092B-C50C-407E-A947-70E740481C1C}">
                <a14:useLocalDpi xmlns:a14="http://schemas.microsoft.com/office/drawing/2010/main" val="0"/>
              </a:ext>
            </a:extLst>
          </a:blip>
          <a:srcRect t="54933" r="4147" b="25195"/>
          <a:stretch/>
        </p:blipFill>
        <p:spPr>
          <a:xfrm>
            <a:off x="2184919" y="3886428"/>
            <a:ext cx="7422220" cy="1599971"/>
          </a:xfrm>
          <a:prstGeom prst="rect">
            <a:avLst/>
          </a:prstGeom>
        </p:spPr>
      </p:pic>
      <p:pic>
        <p:nvPicPr>
          <p:cNvPr id="10" name="Obraz 9" descr="Obraz zawierający zrzut ekranu, tekst, Oprogramowanie multimedialne, oprogramowanie&#10;&#10;Opis wygenerowany automatycznie">
            <a:extLst>
              <a:ext uri="{FF2B5EF4-FFF2-40B4-BE49-F238E27FC236}">
                <a16:creationId xmlns:a16="http://schemas.microsoft.com/office/drawing/2014/main" id="{79DA8CBA-EC4F-56DB-100C-8109103A5693}"/>
              </a:ext>
            </a:extLst>
          </p:cNvPr>
          <p:cNvPicPr>
            <a:picLocks noChangeAspect="1"/>
          </p:cNvPicPr>
          <p:nvPr/>
        </p:nvPicPr>
        <p:blipFill>
          <a:blip r:embed="rId2">
            <a:extLst>
              <a:ext uri="{28A0092B-C50C-407E-A947-70E740481C1C}">
                <a14:useLocalDpi xmlns:a14="http://schemas.microsoft.com/office/drawing/2010/main" val="0"/>
              </a:ext>
            </a:extLst>
          </a:blip>
          <a:srcRect l="1" t="84502" r="-1204" b="5282"/>
          <a:stretch/>
        </p:blipFill>
        <p:spPr>
          <a:xfrm>
            <a:off x="2192835" y="5486399"/>
            <a:ext cx="7806330" cy="819398"/>
          </a:xfrm>
          <a:prstGeom prst="rect">
            <a:avLst/>
          </a:prstGeom>
        </p:spPr>
      </p:pic>
    </p:spTree>
    <p:extLst>
      <p:ext uri="{BB962C8B-B14F-4D97-AF65-F5344CB8AC3E}">
        <p14:creationId xmlns:p14="http://schemas.microsoft.com/office/powerpoint/2010/main" val="3238091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9092B-12A0-7F89-ABB5-6C0F4AAB4FC5}"/>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CF48C12-5419-B083-167E-7C1374EC64F9}"/>
              </a:ext>
            </a:extLst>
          </p:cNvPr>
          <p:cNvSpPr>
            <a:spLocks noGrp="1"/>
          </p:cNvSpPr>
          <p:nvPr>
            <p:ph type="title"/>
          </p:nvPr>
        </p:nvSpPr>
        <p:spPr>
          <a:xfrm>
            <a:off x="831850" y="1709738"/>
            <a:ext cx="10515600" cy="2022813"/>
          </a:xfrm>
        </p:spPr>
        <p:txBody>
          <a:bodyPr>
            <a:normAutofit/>
          </a:bodyPr>
          <a:lstStyle/>
          <a:p>
            <a:r>
              <a:rPr lang="pl-PL" dirty="0">
                <a:latin typeface="Helvetica" pitchFamily="2" charset="0"/>
              </a:rPr>
              <a:t>Wpływ ekonomiczny</a:t>
            </a:r>
            <a:br>
              <a:rPr lang="pl-PL" dirty="0">
                <a:latin typeface="Helvetica" pitchFamily="2" charset="0"/>
              </a:rPr>
            </a:br>
            <a:endParaRPr lang="pl-PL" dirty="0">
              <a:latin typeface="Helvetica" pitchFamily="2" charset="0"/>
            </a:endParaRPr>
          </a:p>
        </p:txBody>
      </p:sp>
      <p:sp>
        <p:nvSpPr>
          <p:cNvPr id="6" name="Symbol zastępczy tekstu 5">
            <a:extLst>
              <a:ext uri="{FF2B5EF4-FFF2-40B4-BE49-F238E27FC236}">
                <a16:creationId xmlns:a16="http://schemas.microsoft.com/office/drawing/2014/main" id="{47F2BC46-CFC2-69E5-0DF7-998DF44711B7}"/>
              </a:ext>
            </a:extLst>
          </p:cNvPr>
          <p:cNvSpPr>
            <a:spLocks noGrp="1"/>
          </p:cNvSpPr>
          <p:nvPr>
            <p:ph type="body" idx="1"/>
          </p:nvPr>
        </p:nvSpPr>
        <p:spPr>
          <a:xfrm>
            <a:off x="412750" y="3258695"/>
            <a:ext cx="10515600" cy="2881755"/>
          </a:xfrm>
        </p:spPr>
        <p:txBody>
          <a:bodyPr>
            <a:normAutofit/>
          </a:bodyPr>
          <a:lstStyle/>
          <a:p>
            <a:pPr marL="457200">
              <a:lnSpc>
                <a:spcPct val="150000"/>
              </a:lnSpc>
              <a:tabLst>
                <a:tab pos="228600" algn="l"/>
                <a:tab pos="449580" algn="l"/>
              </a:tabLst>
            </a:pPr>
            <a:r>
              <a:rPr lang="pl-PL" sz="3200" dirty="0" err="1">
                <a:solidFill>
                  <a:srgbClr val="000000"/>
                </a:solidFill>
                <a:effectLst/>
                <a:latin typeface="Helvetica" pitchFamily="2" charset="0"/>
                <a:ea typeface="Times New Roman" panose="02020603050405020304" pitchFamily="18" charset="0"/>
                <a:cs typeface="Times New Roman" panose="02020603050405020304" pitchFamily="18" charset="0"/>
              </a:rPr>
              <a:t>Carnaval</a:t>
            </a: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 Sztukmistrzów jest magnesem dla turystów oraz okazją do nabywania wielu różnorodnych produktów i usług spoza oferty festiwalu</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183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1CD1CC-0532-D6F4-C67E-410E1C75021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7536F50-61F6-8585-A7E6-DFD3FE2C3141}"/>
              </a:ext>
            </a:extLst>
          </p:cNvPr>
          <p:cNvSpPr>
            <a:spLocks noGrp="1"/>
          </p:cNvSpPr>
          <p:nvPr>
            <p:ph type="title"/>
          </p:nvPr>
        </p:nvSpPr>
        <p:spPr/>
        <p:txBody>
          <a:bodyPr>
            <a:noAutofit/>
          </a:bodyPr>
          <a:lstStyle/>
          <a:p>
            <a:pPr>
              <a:lnSpc>
                <a:spcPct val="115000"/>
              </a:lnSpc>
            </a:pPr>
            <a:r>
              <a:rPr lang="pl-PL" sz="3200" dirty="0">
                <a:solidFill>
                  <a:srgbClr val="000000"/>
                </a:solidFill>
                <a:latin typeface="Helvetica" pitchFamily="2" charset="0"/>
                <a:ea typeface="Times New Roman" panose="02020603050405020304" pitchFamily="18" charset="0"/>
              </a:rPr>
              <a:t>Uczestnicy i uczestniczki spoza Lublina</a:t>
            </a:r>
            <a:endParaRPr lang="pl-PL" sz="3200" dirty="0">
              <a:effectLst/>
              <a:latin typeface="Times New Roman" panose="02020603050405020304" pitchFamily="18" charset="0"/>
              <a:ea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D0018B9-2EA9-692B-CC89-1374DFCF8273}"/>
              </a:ext>
            </a:extLst>
          </p:cNvPr>
          <p:cNvSpPr>
            <a:spLocks noGrp="1"/>
          </p:cNvSpPr>
          <p:nvPr>
            <p:ph idx="1"/>
          </p:nvPr>
        </p:nvSpPr>
        <p:spPr/>
        <p:txBody>
          <a:bodyPr>
            <a:normAutofit/>
          </a:bodyPr>
          <a:lstStyle/>
          <a:p>
            <a:pPr marL="0" indent="0">
              <a:lnSpc>
                <a:spcPct val="115000"/>
              </a:lnSpc>
              <a:buNone/>
            </a:pPr>
            <a:r>
              <a:rPr lang="pl-PL" sz="2400" dirty="0">
                <a:solidFill>
                  <a:srgbClr val="000000"/>
                </a:solidFill>
                <a:effectLst/>
                <a:latin typeface="Helvetica" pitchFamily="2" charset="0"/>
                <a:ea typeface="Times New Roman" panose="02020603050405020304" pitchFamily="18" charset="0"/>
              </a:rPr>
              <a:t>w 2023 52,6% publiczności mieszka poza Lublinem, w tym </a:t>
            </a:r>
            <a:endParaRPr lang="pl-PL"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itchFamily="2" charset="2"/>
              <a:buChar char=""/>
            </a:pPr>
            <a:r>
              <a:rPr lang="pl-PL" sz="2400" dirty="0">
                <a:solidFill>
                  <a:srgbClr val="000000"/>
                </a:solidFill>
                <a:effectLst/>
                <a:latin typeface="Helvetica" pitchFamily="2" charset="0"/>
                <a:ea typeface="Times New Roman" panose="02020603050405020304" pitchFamily="18" charset="0"/>
              </a:rPr>
              <a:t>12,4% w województwie lubelskim </a:t>
            </a:r>
          </a:p>
          <a:p>
            <a:pPr marL="342900" lvl="0" indent="-342900">
              <a:lnSpc>
                <a:spcPct val="115000"/>
              </a:lnSpc>
              <a:buFont typeface="Symbol" pitchFamily="2" charset="2"/>
              <a:buChar char=""/>
            </a:pPr>
            <a:r>
              <a:rPr lang="pl-PL" sz="2400" dirty="0">
                <a:solidFill>
                  <a:srgbClr val="000000"/>
                </a:solidFill>
                <a:effectLst/>
                <a:latin typeface="Helvetica" pitchFamily="2" charset="0"/>
                <a:ea typeface="Times New Roman" panose="02020603050405020304" pitchFamily="18" charset="0"/>
              </a:rPr>
              <a:t>6,8% w Warszawie</a:t>
            </a:r>
            <a:endParaRPr lang="pl-PL" sz="2400" dirty="0">
              <a:solidFill>
                <a:srgbClr val="000000"/>
              </a:solidFill>
              <a:latin typeface="Helvetica" pitchFamily="2" charset="0"/>
              <a:ea typeface="Times New Roman" panose="02020603050405020304" pitchFamily="18" charset="0"/>
              <a:cs typeface="Times New Roman" panose="02020603050405020304" pitchFamily="18" charset="0"/>
            </a:endParaRPr>
          </a:p>
          <a:p>
            <a:pPr marL="342900" lvl="0" indent="-342900">
              <a:lnSpc>
                <a:spcPct val="115000"/>
              </a:lnSpc>
              <a:buFont typeface="Symbol" pitchFamily="2" charset="2"/>
              <a:buChar char=""/>
            </a:pPr>
            <a:endPar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rPr>
              <a:t>W porównaniu z wynikami uzyskanymi w 2017 roku widać, że </a:t>
            </a:r>
            <a:r>
              <a:rPr lang="pl-PL" sz="2400" dirty="0" err="1">
                <a:solidFill>
                  <a:srgbClr val="000000"/>
                </a:solidFill>
                <a:effectLst/>
                <a:latin typeface="Helvetica" pitchFamily="2" charset="0"/>
                <a:ea typeface="Times New Roman" panose="02020603050405020304" pitchFamily="18" charset="0"/>
              </a:rPr>
              <a:t>Carnaval</a:t>
            </a:r>
            <a:r>
              <a:rPr lang="pl-PL" sz="2400" dirty="0">
                <a:solidFill>
                  <a:srgbClr val="000000"/>
                </a:solidFill>
                <a:effectLst/>
                <a:latin typeface="Helvetica" pitchFamily="2" charset="0"/>
                <a:ea typeface="Times New Roman" panose="02020603050405020304" pitchFamily="18" charset="0"/>
              </a:rPr>
              <a:t> zwiększył swoją zdolność do przyciągania turystów z odległych miejsc Polski (przy zdecydowanie mniej intensywnej kampanii promocyjnej).</a:t>
            </a:r>
            <a:endParaRPr lang="pl-P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8070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B8A887-D444-0568-90A9-7702F971FEEC}"/>
            </a:ext>
          </a:extLst>
        </p:cNvPr>
        <p:cNvGrpSpPr/>
        <p:nvPr/>
      </p:nvGrpSpPr>
      <p:grpSpPr>
        <a:xfrm>
          <a:off x="0" y="0"/>
          <a:ext cx="0" cy="0"/>
          <a:chOff x="0" y="0"/>
          <a:chExt cx="0" cy="0"/>
        </a:xfrm>
      </p:grpSpPr>
      <p:pic>
        <p:nvPicPr>
          <p:cNvPr id="4" name="Obraz 3" descr="Obraz zawierający zrzut ekranu, Oprogramowanie multimedialne, oprogramowanie, tekst&#10;&#10;Opis wygenerowany automatycznie">
            <a:extLst>
              <a:ext uri="{FF2B5EF4-FFF2-40B4-BE49-F238E27FC236}">
                <a16:creationId xmlns:a16="http://schemas.microsoft.com/office/drawing/2014/main" id="{756DDE56-D44B-EAB3-7673-3AC2DD17D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592" y="442356"/>
            <a:ext cx="8720815" cy="5973288"/>
          </a:xfrm>
          <a:prstGeom prst="rect">
            <a:avLst/>
          </a:prstGeom>
        </p:spPr>
      </p:pic>
    </p:spTree>
    <p:extLst>
      <p:ext uri="{BB962C8B-B14F-4D97-AF65-F5344CB8AC3E}">
        <p14:creationId xmlns:p14="http://schemas.microsoft.com/office/powerpoint/2010/main" val="40113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358918-9C3A-76AE-5647-A3AAB6659440}"/>
            </a:ext>
          </a:extLst>
        </p:cNvPr>
        <p:cNvGrpSpPr/>
        <p:nvPr/>
      </p:nvGrpSpPr>
      <p:grpSpPr>
        <a:xfrm>
          <a:off x="0" y="0"/>
          <a:ext cx="0" cy="0"/>
          <a:chOff x="0" y="0"/>
          <a:chExt cx="0" cy="0"/>
        </a:xfrm>
      </p:grpSpPr>
      <p:pic>
        <p:nvPicPr>
          <p:cNvPr id="4" name="Obraz 3" descr="Obraz zawierający zrzut ekranu, tekst, Wielobarwność, Oprogramowanie multimedialne&#10;&#10;Opis wygenerowany automatycznie">
            <a:extLst>
              <a:ext uri="{FF2B5EF4-FFF2-40B4-BE49-F238E27FC236}">
                <a16:creationId xmlns:a16="http://schemas.microsoft.com/office/drawing/2014/main" id="{ABC59495-A7C3-D16E-BC5B-2A23E8412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097" y="565367"/>
            <a:ext cx="9955806" cy="5727265"/>
          </a:xfrm>
          <a:prstGeom prst="rect">
            <a:avLst/>
          </a:prstGeom>
        </p:spPr>
      </p:pic>
    </p:spTree>
    <p:extLst>
      <p:ext uri="{BB962C8B-B14F-4D97-AF65-F5344CB8AC3E}">
        <p14:creationId xmlns:p14="http://schemas.microsoft.com/office/powerpoint/2010/main" val="57709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7A5F96-33BA-D581-160F-17B3C64E4C3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DC6C00C-CCB0-3E34-CC41-606F6AAAF7B7}"/>
              </a:ext>
            </a:extLst>
          </p:cNvPr>
          <p:cNvSpPr>
            <a:spLocks noGrp="1"/>
          </p:cNvSpPr>
          <p:nvPr>
            <p:ph type="title"/>
          </p:nvPr>
        </p:nvSpPr>
        <p:spPr/>
        <p:txBody>
          <a:bodyPr>
            <a:noAutofit/>
          </a:bodyPr>
          <a:lstStyle/>
          <a:p>
            <a:pPr marL="0" indent="0">
              <a:lnSpc>
                <a:spcPct val="115000"/>
              </a:lnSpc>
              <a:buNone/>
            </a:pPr>
            <a:r>
              <a:rPr lang="pl-PL" sz="3200" dirty="0">
                <a:solidFill>
                  <a:srgbClr val="000000"/>
                </a:solidFill>
                <a:effectLst/>
                <a:latin typeface="Helvetica" pitchFamily="2" charset="0"/>
                <a:ea typeface="Times New Roman" panose="02020603050405020304" pitchFamily="18" charset="0"/>
              </a:rPr>
              <a:t>2017 vs 2023: wzrost zainteresowania </a:t>
            </a:r>
            <a:r>
              <a:rPr lang="pl-PL" sz="3200" kern="0" dirty="0">
                <a:solidFill>
                  <a:srgbClr val="000000"/>
                </a:solidFill>
                <a:effectLst/>
                <a:latin typeface="Helvetica" pitchFamily="2" charset="0"/>
                <a:ea typeface="Times New Roman" panose="02020603050405020304" pitchFamily="18" charset="0"/>
                <a:cs typeface="Times New Roman" panose="02020603050405020304" pitchFamily="18" charset="0"/>
              </a:rPr>
              <a:t>usługami hotelarskimi oraz zakupami</a:t>
            </a:r>
            <a:r>
              <a:rPr lang="pl-PL" sz="3200" dirty="0">
                <a:effectLst/>
              </a:rPr>
              <a:t> </a:t>
            </a:r>
            <a:endParaRPr lang="pl-PL" sz="3200" dirty="0">
              <a:effectLst/>
              <a:latin typeface="Times New Roman" panose="02020603050405020304" pitchFamily="18" charset="0"/>
              <a:ea typeface="Times New Roman" panose="02020603050405020304" pitchFamily="18" charset="0"/>
            </a:endParaRPr>
          </a:p>
        </p:txBody>
      </p:sp>
      <p:sp>
        <p:nvSpPr>
          <p:cNvPr id="3" name="Symbol zastępczy zawartości 2">
            <a:extLst>
              <a:ext uri="{FF2B5EF4-FFF2-40B4-BE49-F238E27FC236}">
                <a16:creationId xmlns:a16="http://schemas.microsoft.com/office/drawing/2014/main" id="{2112B0E9-AEDC-7D55-21B7-9BFCF4268940}"/>
              </a:ext>
            </a:extLst>
          </p:cNvPr>
          <p:cNvSpPr>
            <a:spLocks noGrp="1"/>
          </p:cNvSpPr>
          <p:nvPr>
            <p:ph idx="1"/>
          </p:nvPr>
        </p:nvSpPr>
        <p:spPr>
          <a:xfrm>
            <a:off x="838200" y="1825625"/>
            <a:ext cx="10515600" cy="4667250"/>
          </a:xfrm>
        </p:spPr>
        <p:txBody>
          <a:bodyPr>
            <a:normAutofit lnSpcReduction="10000"/>
          </a:bodyPr>
          <a:lstStyle/>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rPr>
              <a:t>12,5% -&gt; 31,8% – noclegi w hotelach</a:t>
            </a:r>
            <a:endParaRPr lang="pl-PL" sz="2400" dirty="0">
              <a:effectLst/>
              <a:latin typeface="Times New Roman" panose="02020603050405020304" pitchFamily="18" charset="0"/>
              <a:ea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rPr>
              <a:t>12,5% -&gt; 28,1% – noclegi w apartamentach</a:t>
            </a:r>
          </a:p>
          <a:p>
            <a:pPr marL="0" indent="0" algn="ctr">
              <a:lnSpc>
                <a:spcPct val="115000"/>
              </a:lnSpc>
              <a:buNone/>
            </a:pPr>
            <a:endParaRPr lang="pl-PL" sz="2400" dirty="0">
              <a:solidFill>
                <a:srgbClr val="000000"/>
              </a:solidFill>
              <a:latin typeface="Helvetica" pitchFamily="2" charset="0"/>
              <a:ea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rPr>
              <a:t>ponadto w 2023 roku:</a:t>
            </a:r>
            <a:endParaRPr lang="pl-PL" sz="2400" dirty="0">
              <a:effectLst/>
              <a:latin typeface="Times New Roman" panose="02020603050405020304" pitchFamily="18" charset="0"/>
              <a:ea typeface="Times New Roman" panose="02020603050405020304" pitchFamily="18" charset="0"/>
            </a:endParaRPr>
          </a:p>
          <a:p>
            <a:pPr>
              <a:lnSpc>
                <a:spcPct val="115000"/>
              </a:lnSpc>
            </a:pPr>
            <a:r>
              <a:rPr lang="pl-PL" sz="2400" dirty="0">
                <a:solidFill>
                  <a:srgbClr val="000000"/>
                </a:solidFill>
                <a:effectLst/>
                <a:latin typeface="Helvetica" pitchFamily="2" charset="0"/>
                <a:ea typeface="Times New Roman" panose="02020603050405020304" pitchFamily="18" charset="0"/>
              </a:rPr>
              <a:t>78,1% badanych osób zamierzało pójść do restauracji</a:t>
            </a:r>
            <a:endParaRPr lang="pl-PL" sz="2400" dirty="0">
              <a:effectLst/>
              <a:latin typeface="Times New Roman" panose="02020603050405020304" pitchFamily="18" charset="0"/>
              <a:ea typeface="Times New Roman" panose="02020603050405020304" pitchFamily="18" charset="0"/>
            </a:endParaRPr>
          </a:p>
          <a:p>
            <a:pPr>
              <a:lnSpc>
                <a:spcPct val="115000"/>
              </a:lnSpc>
            </a:pPr>
            <a:r>
              <a:rPr lang="pl-PL" sz="2400" dirty="0">
                <a:solidFill>
                  <a:srgbClr val="000000"/>
                </a:solidFill>
                <a:effectLst/>
                <a:latin typeface="Helvetica" pitchFamily="2" charset="0"/>
                <a:ea typeface="Times New Roman" panose="02020603050405020304" pitchFamily="18" charset="0"/>
              </a:rPr>
              <a:t>50,4% – kupić artykuły spożywcze</a:t>
            </a:r>
            <a:endParaRPr lang="pl-PL" sz="2400" dirty="0">
              <a:effectLst/>
              <a:latin typeface="Times New Roman" panose="02020603050405020304" pitchFamily="18" charset="0"/>
              <a:ea typeface="Times New Roman" panose="02020603050405020304" pitchFamily="18" charset="0"/>
            </a:endParaRPr>
          </a:p>
          <a:p>
            <a:pPr>
              <a:lnSpc>
                <a:spcPct val="115000"/>
              </a:lnSpc>
            </a:pPr>
            <a:r>
              <a:rPr lang="pl-PL" sz="2400" dirty="0">
                <a:solidFill>
                  <a:srgbClr val="000000"/>
                </a:solidFill>
                <a:effectLst/>
                <a:latin typeface="Helvetica" pitchFamily="2" charset="0"/>
                <a:ea typeface="Times New Roman" panose="02020603050405020304" pitchFamily="18" charset="0"/>
              </a:rPr>
              <a:t>50% – pójść do pubu lub baru</a:t>
            </a:r>
            <a:endParaRPr lang="pl-PL" sz="2400" dirty="0">
              <a:effectLst/>
              <a:latin typeface="Times New Roman" panose="02020603050405020304" pitchFamily="18" charset="0"/>
              <a:ea typeface="Times New Roman" panose="02020603050405020304" pitchFamily="18" charset="0"/>
            </a:endParaRPr>
          </a:p>
          <a:p>
            <a:pPr>
              <a:lnSpc>
                <a:spcPct val="115000"/>
              </a:lnSpc>
            </a:pPr>
            <a:r>
              <a:rPr lang="pl-PL" sz="2400" dirty="0">
                <a:solidFill>
                  <a:srgbClr val="000000"/>
                </a:solidFill>
                <a:effectLst/>
                <a:latin typeface="Helvetica" pitchFamily="2" charset="0"/>
                <a:ea typeface="Times New Roman" panose="02020603050405020304" pitchFamily="18" charset="0"/>
              </a:rPr>
              <a:t>33,3% –  pójść do muzeum</a:t>
            </a:r>
            <a:endParaRPr lang="pl-PL" sz="2400" dirty="0">
              <a:effectLst/>
              <a:latin typeface="Times New Roman" panose="02020603050405020304" pitchFamily="18" charset="0"/>
              <a:ea typeface="Times New Roman" panose="02020603050405020304" pitchFamily="18" charset="0"/>
            </a:endParaRPr>
          </a:p>
          <a:p>
            <a:pPr>
              <a:lnSpc>
                <a:spcPct val="115000"/>
              </a:lnSpc>
            </a:pPr>
            <a:r>
              <a:rPr lang="pl-PL" sz="2400" dirty="0">
                <a:solidFill>
                  <a:srgbClr val="000000"/>
                </a:solidFill>
                <a:effectLst/>
                <a:latin typeface="Helvetica" pitchFamily="2" charset="0"/>
                <a:ea typeface="Times New Roman" panose="02020603050405020304" pitchFamily="18" charset="0"/>
              </a:rPr>
              <a:t>24,5% – zrobić zakupy w centrum handlowym</a:t>
            </a:r>
            <a:endParaRPr lang="pl-PL" sz="2400" dirty="0">
              <a:effectLst/>
              <a:latin typeface="Times New Roman" panose="02020603050405020304" pitchFamily="18" charset="0"/>
              <a:ea typeface="Times New Roman" panose="02020603050405020304" pitchFamily="18" charset="0"/>
            </a:endParaRPr>
          </a:p>
          <a:p>
            <a:pPr marL="0" indent="0" algn="ctr">
              <a:lnSpc>
                <a:spcPct val="115000"/>
              </a:lnSpc>
              <a:buNone/>
            </a:pPr>
            <a:endParaRPr lang="pl-P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080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13C0F4-1172-A053-0D0D-785BAD7E1E86}"/>
              </a:ext>
            </a:extLst>
          </p:cNvPr>
          <p:cNvSpPr>
            <a:spLocks noGrp="1"/>
          </p:cNvSpPr>
          <p:nvPr>
            <p:ph type="title"/>
          </p:nvPr>
        </p:nvSpPr>
        <p:spPr/>
        <p:txBody>
          <a:bodyPr>
            <a:normAutofit/>
          </a:bodyPr>
          <a:lstStyle/>
          <a:p>
            <a:r>
              <a:rPr lang="pl-PL" sz="3200" dirty="0">
                <a:latin typeface="Helvetica" pitchFamily="2" charset="0"/>
                <a:ea typeface="Times New Roman" panose="02020603050405020304" pitchFamily="18" charset="0"/>
                <a:cs typeface="Times New Roman" panose="02020603050405020304" pitchFamily="18" charset="0"/>
              </a:rPr>
              <a:t>Metodologia badawcza</a:t>
            </a:r>
            <a:endParaRPr lang="pl-PL" sz="3200" dirty="0"/>
          </a:p>
        </p:txBody>
      </p:sp>
      <p:sp>
        <p:nvSpPr>
          <p:cNvPr id="3" name="Symbol zastępczy zawartości 2">
            <a:extLst>
              <a:ext uri="{FF2B5EF4-FFF2-40B4-BE49-F238E27FC236}">
                <a16:creationId xmlns:a16="http://schemas.microsoft.com/office/drawing/2014/main" id="{A2FD4E9F-FA1D-C95C-1B25-27F84483A8F3}"/>
              </a:ext>
            </a:extLst>
          </p:cNvPr>
          <p:cNvSpPr>
            <a:spLocks noGrp="1"/>
          </p:cNvSpPr>
          <p:nvPr>
            <p:ph idx="1"/>
          </p:nvPr>
        </p:nvSpPr>
        <p:spPr/>
        <p:txBody>
          <a:bodyPr>
            <a:normAutofit/>
          </a:bodyPr>
          <a:lstStyle/>
          <a:p>
            <a:pPr marL="0" indent="0">
              <a:lnSpc>
                <a:spcPct val="115000"/>
              </a:lnSpc>
              <a:buNone/>
            </a:pPr>
            <a:r>
              <a:rPr lang="pl-PL" sz="2400" dirty="0">
                <a:effectLst/>
                <a:latin typeface="Helvetica" pitchFamily="2" charset="0"/>
                <a:ea typeface="Times New Roman" panose="02020603050405020304" pitchFamily="18" charset="0"/>
                <a:cs typeface="Times New Roman" panose="02020603050405020304" pitchFamily="18" charset="0"/>
              </a:rPr>
              <a:t>Ilościowe badania publiczności z lat 2017 i 2023</a:t>
            </a:r>
          </a:p>
          <a:p>
            <a:pPr>
              <a:lnSpc>
                <a:spcPct val="115000"/>
              </a:lnSpc>
            </a:pPr>
            <a:r>
              <a:rPr lang="pl-PL" sz="2400" dirty="0">
                <a:effectLst/>
                <a:latin typeface="Helvetica" pitchFamily="2" charset="0"/>
                <a:ea typeface="Times New Roman" panose="02020603050405020304" pitchFamily="18" charset="0"/>
                <a:cs typeface="Times New Roman" panose="02020603050405020304" pitchFamily="18" charset="0"/>
              </a:rPr>
              <a:t>reprezentatywne próby uczestników i uczestniczek festiwalu</a:t>
            </a:r>
            <a:r>
              <a:rPr lang="pl-PL" sz="2400" dirty="0">
                <a:latin typeface="Helvetica" pitchFamily="2" charset="0"/>
                <a:ea typeface="Times New Roman" panose="02020603050405020304" pitchFamily="18" charset="0"/>
                <a:cs typeface="Times New Roman" panose="02020603050405020304" pitchFamily="18" charset="0"/>
              </a:rPr>
              <a:t>; 2023 N=386</a:t>
            </a:r>
            <a:endParaRPr lang="pl-PL" sz="2400" dirty="0">
              <a:effectLst/>
              <a:latin typeface="Helvetica" pitchFamily="2" charset="0"/>
              <a:ea typeface="Times New Roman" panose="02020603050405020304" pitchFamily="18" charset="0"/>
              <a:cs typeface="Times New Roman" panose="02020603050405020304" pitchFamily="18" charset="0"/>
            </a:endParaRPr>
          </a:p>
          <a:p>
            <a:pPr>
              <a:lnSpc>
                <a:spcPct val="115000"/>
              </a:lnSpc>
            </a:pPr>
            <a:r>
              <a:rPr lang="pl-PL" sz="2400" dirty="0">
                <a:effectLst/>
                <a:latin typeface="Helvetica" pitchFamily="2" charset="0"/>
                <a:ea typeface="Times New Roman" panose="02020603050405020304" pitchFamily="18" charset="0"/>
                <a:cs typeface="Times New Roman" panose="02020603050405020304" pitchFamily="18" charset="0"/>
              </a:rPr>
              <a:t>ujednolicone kwestionariusze = systematyczne porównania w czasie</a:t>
            </a:r>
          </a:p>
          <a:p>
            <a:pPr marL="0" indent="0">
              <a:lnSpc>
                <a:spcPct val="115000"/>
              </a:lnSpc>
              <a:buNone/>
            </a:pPr>
            <a:endParaRPr lang="pl-PL" sz="2400" dirty="0">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r>
              <a:rPr lang="pl-PL" sz="2400" dirty="0">
                <a:effectLst/>
                <a:latin typeface="Helvetica" pitchFamily="2" charset="0"/>
                <a:ea typeface="Times New Roman" panose="02020603050405020304" pitchFamily="18" charset="0"/>
                <a:cs typeface="Times New Roman" panose="02020603050405020304" pitchFamily="18" charset="0"/>
              </a:rPr>
              <a:t>Jakościowe wywiady grupowe ze „stałymi bywalcami”, 2024 rok</a:t>
            </a:r>
          </a:p>
          <a:p>
            <a:pPr>
              <a:lnSpc>
                <a:spcPct val="115000"/>
              </a:lnSpc>
            </a:pPr>
            <a:r>
              <a:rPr lang="pl-PL" sz="2400" dirty="0">
                <a:effectLst/>
                <a:latin typeface="Helvetica" pitchFamily="2" charset="0"/>
                <a:ea typeface="Times New Roman" panose="02020603050405020304" pitchFamily="18" charset="0"/>
                <a:cs typeface="Times New Roman" panose="02020603050405020304" pitchFamily="18" charset="0"/>
              </a:rPr>
              <a:t>7 osób z Lublina i najbliższych okolic</a:t>
            </a:r>
          </a:p>
          <a:p>
            <a:pPr>
              <a:lnSpc>
                <a:spcPct val="115000"/>
              </a:lnSpc>
            </a:pPr>
            <a:r>
              <a:rPr lang="pl-PL" sz="2400" dirty="0">
                <a:effectLst/>
                <a:latin typeface="Helvetica" pitchFamily="2" charset="0"/>
                <a:ea typeface="Times New Roman" panose="02020603050405020304" pitchFamily="18" charset="0"/>
                <a:cs typeface="Times New Roman" panose="02020603050405020304" pitchFamily="18" charset="0"/>
              </a:rPr>
              <a:t>7 osób z innych części Polski</a:t>
            </a:r>
          </a:p>
          <a:p>
            <a:endParaRPr lang="pl-PL" sz="3600" dirty="0"/>
          </a:p>
        </p:txBody>
      </p:sp>
    </p:spTree>
    <p:extLst>
      <p:ext uri="{BB962C8B-B14F-4D97-AF65-F5344CB8AC3E}">
        <p14:creationId xmlns:p14="http://schemas.microsoft.com/office/powerpoint/2010/main" val="28571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3A9BD-57D7-850A-46FD-274125B30FAE}"/>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3F83DD86-D898-B0D6-8830-83C4ADB23021}"/>
              </a:ext>
            </a:extLst>
          </p:cNvPr>
          <p:cNvSpPr>
            <a:spLocks noGrp="1"/>
          </p:cNvSpPr>
          <p:nvPr>
            <p:ph type="title"/>
          </p:nvPr>
        </p:nvSpPr>
        <p:spPr>
          <a:xfrm>
            <a:off x="831850" y="1709738"/>
            <a:ext cx="10515600" cy="2022813"/>
          </a:xfrm>
        </p:spPr>
        <p:txBody>
          <a:bodyPr>
            <a:normAutofit/>
          </a:bodyPr>
          <a:lstStyle/>
          <a:p>
            <a:r>
              <a:rPr lang="pl-PL" dirty="0">
                <a:latin typeface="Helvetica" pitchFamily="2" charset="0"/>
              </a:rPr>
              <a:t>Wpływ wizerunkowy</a:t>
            </a:r>
            <a:br>
              <a:rPr lang="pl-PL" dirty="0">
                <a:latin typeface="Helvetica" pitchFamily="2" charset="0"/>
              </a:rPr>
            </a:br>
            <a:endParaRPr lang="pl-PL" dirty="0">
              <a:latin typeface="Helvetica" pitchFamily="2" charset="0"/>
            </a:endParaRPr>
          </a:p>
        </p:txBody>
      </p:sp>
      <p:sp>
        <p:nvSpPr>
          <p:cNvPr id="6" name="Symbol zastępczy tekstu 5">
            <a:extLst>
              <a:ext uri="{FF2B5EF4-FFF2-40B4-BE49-F238E27FC236}">
                <a16:creationId xmlns:a16="http://schemas.microsoft.com/office/drawing/2014/main" id="{751EE4A2-B33E-5F93-A723-D84601A461B8}"/>
              </a:ext>
            </a:extLst>
          </p:cNvPr>
          <p:cNvSpPr>
            <a:spLocks noGrp="1"/>
          </p:cNvSpPr>
          <p:nvPr>
            <p:ph type="body" idx="1"/>
          </p:nvPr>
        </p:nvSpPr>
        <p:spPr>
          <a:xfrm>
            <a:off x="427115" y="3222885"/>
            <a:ext cx="10515600" cy="2881755"/>
          </a:xfrm>
        </p:spPr>
        <p:txBody>
          <a:bodyPr>
            <a:normAutofit/>
          </a:bodyPr>
          <a:lstStyle/>
          <a:p>
            <a:pPr marL="457200">
              <a:lnSpc>
                <a:spcPct val="150000"/>
              </a:lnSpc>
              <a:tabLst>
                <a:tab pos="228600" algn="l"/>
                <a:tab pos="449580" algn="l"/>
              </a:tabLst>
            </a:pPr>
            <a:r>
              <a:rPr lang="pl-PL" sz="3200" dirty="0" err="1">
                <a:solidFill>
                  <a:srgbClr val="000000"/>
                </a:solidFill>
                <a:effectLst/>
                <a:latin typeface="Helvetica" pitchFamily="2" charset="0"/>
                <a:ea typeface="Times New Roman" panose="02020603050405020304" pitchFamily="18" charset="0"/>
                <a:cs typeface="Times New Roman" panose="02020603050405020304" pitchFamily="18" charset="0"/>
              </a:rPr>
              <a:t>Carnaval</a:t>
            </a: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 Sztukmistrzó</a:t>
            </a:r>
            <a:r>
              <a:rPr lang="pl-PL" sz="3200" dirty="0">
                <a:solidFill>
                  <a:srgbClr val="000000"/>
                </a:solidFill>
                <a:latin typeface="Helvetica" pitchFamily="2" charset="0"/>
                <a:ea typeface="Times New Roman" panose="02020603050405020304" pitchFamily="18" charset="0"/>
                <a:cs typeface="Times New Roman" panose="02020603050405020304" pitchFamily="18" charset="0"/>
              </a:rPr>
              <a:t>w </a:t>
            </a: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kształtuje obraz Lublina jako miejsca magicznego i przesyconego kulturą</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507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EA6AFA-4A16-7806-A362-E93BEEB8B43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A712417-7857-222A-89F1-54FB1AFCE826}"/>
              </a:ext>
            </a:extLst>
          </p:cNvPr>
          <p:cNvSpPr>
            <a:spLocks noGrp="1"/>
          </p:cNvSpPr>
          <p:nvPr>
            <p:ph type="title"/>
          </p:nvPr>
        </p:nvSpPr>
        <p:spPr/>
        <p:txBody>
          <a:bodyPr>
            <a:noAutofit/>
          </a:bodyPr>
          <a:lstStyle/>
          <a:p>
            <a:pPr>
              <a:lnSpc>
                <a:spcPct val="115000"/>
              </a:lnSpc>
            </a:pPr>
            <a:r>
              <a:rPr lang="pl-PL" sz="3200" dirty="0" err="1">
                <a:solidFill>
                  <a:srgbClr val="000000"/>
                </a:solidFill>
                <a:latin typeface="Helvetica" pitchFamily="2" charset="0"/>
                <a:ea typeface="Times New Roman" panose="02020603050405020304" pitchFamily="18" charset="0"/>
              </a:rPr>
              <a:t>Carnaval</a:t>
            </a:r>
            <a:r>
              <a:rPr lang="pl-PL" sz="3200" dirty="0">
                <a:solidFill>
                  <a:srgbClr val="000000"/>
                </a:solidFill>
                <a:latin typeface="Helvetica" pitchFamily="2" charset="0"/>
                <a:ea typeface="Times New Roman" panose="02020603050405020304" pitchFamily="18" charset="0"/>
              </a:rPr>
              <a:t> jako źródło dumy z Lublina</a:t>
            </a:r>
            <a:endParaRPr lang="pl-PL" sz="3200" dirty="0">
              <a:effectLst/>
              <a:latin typeface="Times New Roman" panose="02020603050405020304" pitchFamily="18" charset="0"/>
              <a:ea typeface="Times New Roman" panose="02020603050405020304" pitchFamily="18" charset="0"/>
            </a:endParaRPr>
          </a:p>
        </p:txBody>
      </p:sp>
      <p:sp>
        <p:nvSpPr>
          <p:cNvPr id="3" name="Symbol zastępczy zawartości 2">
            <a:extLst>
              <a:ext uri="{FF2B5EF4-FFF2-40B4-BE49-F238E27FC236}">
                <a16:creationId xmlns:a16="http://schemas.microsoft.com/office/drawing/2014/main" id="{90197F87-68FC-FF55-CC15-879109ED697B}"/>
              </a:ext>
            </a:extLst>
          </p:cNvPr>
          <p:cNvSpPr>
            <a:spLocks noGrp="1"/>
          </p:cNvSpPr>
          <p:nvPr>
            <p:ph idx="1"/>
          </p:nvPr>
        </p:nvSpPr>
        <p:spPr/>
        <p:txBody>
          <a:bodyPr>
            <a:normAutofit/>
          </a:bodyPr>
          <a:lstStyle/>
          <a:p>
            <a:pPr marL="0" indent="0">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83,4% badanych zgodziło się ze stwierdzeniem „</a:t>
            </a:r>
            <a:r>
              <a:rPr lang="pl-PL" sz="2400" dirty="0" err="1">
                <a:solidFill>
                  <a:srgbClr val="000000"/>
                </a:solidFill>
                <a:effectLst/>
                <a:latin typeface="Helvetica" pitchFamily="2" charset="0"/>
                <a:ea typeface="Times New Roman" panose="02020603050405020304" pitchFamily="18" charset="0"/>
                <a:cs typeface="Times New Roman" panose="02020603050405020304" pitchFamily="18" charset="0"/>
              </a:rPr>
              <a:t>Carnaval</a:t>
            </a: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 Sztukmistrzów sprawia, że jestem dumny/a z Lublina //// że mieszkańcy Lublina mogą być dumni ze swojego miasta”</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 </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okazja do pokazania miasta znajomym i rodzinie z całej Polski</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osoby niemające związków z Lublinem organizują wtedy ogólnopolskie „zjazdy” rodzinne i towarzyskie</a:t>
            </a:r>
            <a:endParaRPr lang="pl-PL" sz="24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100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96F7F9-6AD5-20E6-E2EA-7B30FF80F52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6D4E99E-9532-2060-13B8-EF59EEC8D1C5}"/>
              </a:ext>
            </a:extLst>
          </p:cNvPr>
          <p:cNvSpPr>
            <a:spLocks noGrp="1"/>
          </p:cNvSpPr>
          <p:nvPr>
            <p:ph type="title"/>
          </p:nvPr>
        </p:nvSpPr>
        <p:spPr>
          <a:xfrm>
            <a:off x="838200" y="365125"/>
            <a:ext cx="10515600" cy="1325563"/>
          </a:xfrm>
        </p:spPr>
        <p:txBody>
          <a:bodyPr>
            <a:noAutofit/>
          </a:bodyPr>
          <a:lstStyle/>
          <a:p>
            <a:pPr>
              <a:lnSpc>
                <a:spcPct val="115000"/>
              </a:lnSpc>
            </a:pPr>
            <a:r>
              <a:rPr lang="pl-PL" sz="3200" dirty="0" err="1">
                <a:solidFill>
                  <a:srgbClr val="000000"/>
                </a:solidFill>
                <a:effectLst/>
                <a:latin typeface="Helvetica" pitchFamily="2" charset="0"/>
                <a:ea typeface="Times New Roman" panose="02020603050405020304" pitchFamily="18" charset="0"/>
                <a:cs typeface="Times New Roman" panose="02020603050405020304" pitchFamily="18" charset="0"/>
              </a:rPr>
              <a:t>Carnaval</a:t>
            </a: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 kształtuje pozytywny wizerunek miasta wśród turystów</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E8873686-59AA-4037-4847-66C9DB14652E}"/>
              </a:ext>
            </a:extLst>
          </p:cNvPr>
          <p:cNvSpPr>
            <a:spLocks noGrp="1"/>
          </p:cNvSpPr>
          <p:nvPr>
            <p:ph idx="1"/>
          </p:nvPr>
        </p:nvSpPr>
        <p:spPr/>
        <p:txBody>
          <a:bodyPr>
            <a:noAutofit/>
          </a:bodyPr>
          <a:lstStyle/>
          <a:p>
            <a:pPr marL="0" indent="0">
              <a:lnSpc>
                <a:spcPct val="114000"/>
              </a:lnSpc>
              <a:buNone/>
            </a:pPr>
            <a:r>
              <a:rPr lang="pl-PL" sz="2400" i="1" dirty="0">
                <a:solidFill>
                  <a:srgbClr val="000000"/>
                </a:solidFill>
                <a:effectLst/>
                <a:latin typeface="Helvetica" pitchFamily="2" charset="0"/>
                <a:ea typeface="Times New Roman" panose="02020603050405020304" pitchFamily="18" charset="0"/>
                <a:cs typeface="Times New Roman" panose="02020603050405020304" pitchFamily="18" charset="0"/>
              </a:rPr>
              <a:t>Dla mnie [Stare Miasto w Lublinie] żyje nocą, jak jest </a:t>
            </a:r>
            <a:r>
              <a:rPr lang="pl-PL" sz="2400" b="1" i="1" dirty="0">
                <a:solidFill>
                  <a:srgbClr val="000000"/>
                </a:solidFill>
                <a:effectLst/>
                <a:latin typeface="Helvetica" pitchFamily="2" charset="0"/>
                <a:ea typeface="Times New Roman" panose="02020603050405020304" pitchFamily="18" charset="0"/>
                <a:cs typeface="Times New Roman" panose="02020603050405020304" pitchFamily="18" charset="0"/>
              </a:rPr>
              <a:t>magia tych świateł, tej architektury, </a:t>
            </a:r>
            <a:r>
              <a:rPr lang="pl-PL" sz="2400" i="1" dirty="0">
                <a:solidFill>
                  <a:srgbClr val="000000"/>
                </a:solidFill>
                <a:effectLst/>
                <a:latin typeface="Helvetica" pitchFamily="2" charset="0"/>
                <a:ea typeface="Times New Roman" panose="02020603050405020304" pitchFamily="18" charset="0"/>
                <a:cs typeface="Times New Roman" panose="02020603050405020304" pitchFamily="18" charset="0"/>
              </a:rPr>
              <a:t>po prostu idę i zachwycam się tymi uliczkami. Lublin jest takim miastem, że </a:t>
            </a:r>
            <a:r>
              <a:rPr lang="pl-PL" sz="2400" b="1" i="1" dirty="0">
                <a:solidFill>
                  <a:srgbClr val="000000"/>
                </a:solidFill>
                <a:effectLst/>
                <a:latin typeface="Helvetica" pitchFamily="2" charset="0"/>
                <a:ea typeface="Times New Roman" panose="02020603050405020304" pitchFamily="18" charset="0"/>
                <a:cs typeface="Times New Roman" panose="02020603050405020304" pitchFamily="18" charset="0"/>
              </a:rPr>
              <a:t>żyje o każdej porze dnia</a:t>
            </a:r>
            <a:r>
              <a:rPr lang="pl-PL" sz="2400" i="1" dirty="0">
                <a:solidFill>
                  <a:srgbClr val="000000"/>
                </a:solidFill>
                <a:effectLst/>
                <a:latin typeface="Helvetica" pitchFamily="2" charset="0"/>
                <a:ea typeface="Times New Roman" panose="02020603050405020304" pitchFamily="18" charset="0"/>
                <a:cs typeface="Times New Roman" panose="02020603050405020304" pitchFamily="18" charset="0"/>
              </a:rPr>
              <a:t>. (…) Z każdego rogu gra muzyka, jest inne światło, inne dekoracje. (…) Moje dziecko było zachwycone </a:t>
            </a:r>
            <a:r>
              <a:rPr lang="pl-PL" sz="2400" b="1" i="1" dirty="0" err="1">
                <a:solidFill>
                  <a:srgbClr val="000000"/>
                </a:solidFill>
                <a:effectLst/>
                <a:latin typeface="Helvetica" pitchFamily="2" charset="0"/>
                <a:ea typeface="Times New Roman" panose="02020603050405020304" pitchFamily="18" charset="0"/>
                <a:cs typeface="Times New Roman" panose="02020603050405020304" pitchFamily="18" charset="0"/>
              </a:rPr>
              <a:t>multikulturowością</a:t>
            </a:r>
            <a:r>
              <a:rPr lang="pl-PL" sz="2400" b="1" i="1" dirty="0">
                <a:solidFill>
                  <a:srgbClr val="000000"/>
                </a:solidFill>
                <a:effectLst/>
                <a:latin typeface="Helvetica" pitchFamily="2" charset="0"/>
                <a:ea typeface="Times New Roman" panose="02020603050405020304" pitchFamily="18" charset="0"/>
                <a:cs typeface="Times New Roman" panose="02020603050405020304" pitchFamily="18" charset="0"/>
              </a:rPr>
              <a:t> </a:t>
            </a:r>
            <a:r>
              <a:rPr lang="pl-PL" sz="2400" i="1" dirty="0">
                <a:solidFill>
                  <a:srgbClr val="000000"/>
                </a:solidFill>
                <a:effectLst/>
                <a:latin typeface="Helvetica" pitchFamily="2" charset="0"/>
                <a:ea typeface="Times New Roman" panose="02020603050405020304" pitchFamily="18" charset="0"/>
                <a:cs typeface="Times New Roman" panose="02020603050405020304" pitchFamily="18" charset="0"/>
              </a:rPr>
              <a:t>tego miasta. Że idzie ulicą i spotyka ludzi z całego świata, z różnych narodowości, którzy rozmawiają w różnych językach i jednocześnie może w ten sposób przynajmniej </a:t>
            </a:r>
            <a:r>
              <a:rPr lang="pl-PL" sz="2400" b="1" i="1" dirty="0">
                <a:solidFill>
                  <a:srgbClr val="000000"/>
                </a:solidFill>
                <a:effectLst/>
                <a:latin typeface="Helvetica" pitchFamily="2" charset="0"/>
                <a:ea typeface="Times New Roman" panose="02020603050405020304" pitchFamily="18" charset="0"/>
                <a:cs typeface="Times New Roman" panose="02020603050405020304" pitchFamily="18" charset="0"/>
              </a:rPr>
              <a:t>dotknąć tych kultur </a:t>
            </a:r>
            <a:r>
              <a:rPr lang="pl-PL" sz="2400" i="1" dirty="0">
                <a:solidFill>
                  <a:srgbClr val="000000"/>
                </a:solidFill>
                <a:effectLst/>
                <a:latin typeface="Helvetica" pitchFamily="2" charset="0"/>
                <a:ea typeface="Times New Roman" panose="02020603050405020304" pitchFamily="18" charset="0"/>
                <a:cs typeface="Times New Roman" panose="02020603050405020304" pitchFamily="18" charset="0"/>
              </a:rPr>
              <a:t>i </a:t>
            </a:r>
            <a:r>
              <a:rPr lang="pl-PL" sz="2400" b="1" i="1" dirty="0">
                <a:solidFill>
                  <a:srgbClr val="000000"/>
                </a:solidFill>
                <a:effectLst/>
                <a:latin typeface="Helvetica" pitchFamily="2" charset="0"/>
                <a:ea typeface="Times New Roman" panose="02020603050405020304" pitchFamily="18" charset="0"/>
                <a:cs typeface="Times New Roman" panose="02020603050405020304" pitchFamily="18" charset="0"/>
              </a:rPr>
              <a:t>mieć inny obraz o świecie </a:t>
            </a:r>
            <a:r>
              <a:rPr lang="pl-PL" sz="2400" i="1" dirty="0">
                <a:solidFill>
                  <a:srgbClr val="000000"/>
                </a:solidFill>
                <a:effectLst/>
                <a:latin typeface="Helvetica" pitchFamily="2" charset="0"/>
                <a:ea typeface="Times New Roman" panose="02020603050405020304" pitchFamily="18" charset="0"/>
                <a:cs typeface="Times New Roman" panose="02020603050405020304" pitchFamily="18" charset="0"/>
              </a:rPr>
              <a:t>niż to, czym go faszeruje otoczenie. </a:t>
            </a: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(kobieta, mieszka w jednej z miejscowości na Śląsku, była na dwóch edycjach festiwalu)</a:t>
            </a:r>
            <a:endParaRPr lang="pl-PL" sz="24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0630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560C7-7B3D-2D31-30FE-38F54393761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9128FDE-337C-77EB-8681-2C556D40EE20}"/>
              </a:ext>
            </a:extLst>
          </p:cNvPr>
          <p:cNvSpPr>
            <a:spLocks noGrp="1"/>
          </p:cNvSpPr>
          <p:nvPr>
            <p:ph type="title"/>
          </p:nvPr>
        </p:nvSpPr>
        <p:spPr>
          <a:xfrm>
            <a:off x="831850" y="1709738"/>
            <a:ext cx="10515600" cy="2022813"/>
          </a:xfrm>
        </p:spPr>
        <p:txBody>
          <a:bodyPr>
            <a:normAutofit/>
          </a:bodyPr>
          <a:lstStyle/>
          <a:p>
            <a:r>
              <a:rPr lang="pl-PL" dirty="0">
                <a:latin typeface="Helvetica" pitchFamily="2" charset="0"/>
              </a:rPr>
              <a:t>Wpływ społeczny</a:t>
            </a:r>
            <a:br>
              <a:rPr lang="pl-PL" dirty="0">
                <a:latin typeface="Helvetica" pitchFamily="2" charset="0"/>
              </a:rPr>
            </a:br>
            <a:endParaRPr lang="pl-PL" dirty="0">
              <a:latin typeface="Helvetica" pitchFamily="2" charset="0"/>
            </a:endParaRPr>
          </a:p>
        </p:txBody>
      </p:sp>
      <p:sp>
        <p:nvSpPr>
          <p:cNvPr id="6" name="Symbol zastępczy tekstu 5">
            <a:extLst>
              <a:ext uri="{FF2B5EF4-FFF2-40B4-BE49-F238E27FC236}">
                <a16:creationId xmlns:a16="http://schemas.microsoft.com/office/drawing/2014/main" id="{8DB42B42-CE15-C69D-0746-DFE6895CC232}"/>
              </a:ext>
            </a:extLst>
          </p:cNvPr>
          <p:cNvSpPr>
            <a:spLocks noGrp="1"/>
          </p:cNvSpPr>
          <p:nvPr>
            <p:ph type="body" idx="1"/>
          </p:nvPr>
        </p:nvSpPr>
        <p:spPr>
          <a:xfrm>
            <a:off x="844550" y="3132944"/>
            <a:ext cx="10515600" cy="2881755"/>
          </a:xfrm>
        </p:spPr>
        <p:txBody>
          <a:bodyPr>
            <a:normAutofit/>
          </a:bodyPr>
          <a:lstStyle/>
          <a:p>
            <a:pPr>
              <a:lnSpc>
                <a:spcPct val="150000"/>
              </a:lnSpc>
            </a:pPr>
            <a:r>
              <a:rPr lang="pl-PL" sz="3200" kern="0" dirty="0" err="1">
                <a:solidFill>
                  <a:srgbClr val="000000"/>
                </a:solidFill>
                <a:effectLst/>
                <a:latin typeface="Helvetica" pitchFamily="2" charset="0"/>
                <a:ea typeface="Times New Roman" panose="02020603050405020304" pitchFamily="18" charset="0"/>
              </a:rPr>
              <a:t>Carnaval</a:t>
            </a:r>
            <a:r>
              <a:rPr lang="pl-PL" sz="3200" kern="0" dirty="0">
                <a:solidFill>
                  <a:srgbClr val="000000"/>
                </a:solidFill>
                <a:effectLst/>
                <a:latin typeface="Helvetica" pitchFamily="2" charset="0"/>
                <a:ea typeface="Times New Roman" panose="02020603050405020304" pitchFamily="18" charset="0"/>
              </a:rPr>
              <a:t> Sztukmistrzów zbliża ludzi </a:t>
            </a:r>
            <a:br>
              <a:rPr lang="pl-PL" sz="3200" kern="0" dirty="0">
                <a:solidFill>
                  <a:srgbClr val="000000"/>
                </a:solidFill>
                <a:effectLst/>
                <a:latin typeface="Helvetica" pitchFamily="2" charset="0"/>
                <a:ea typeface="Times New Roman" panose="02020603050405020304" pitchFamily="18" charset="0"/>
              </a:rPr>
            </a:br>
            <a:r>
              <a:rPr lang="pl-PL" sz="3200" kern="0" dirty="0">
                <a:solidFill>
                  <a:srgbClr val="000000"/>
                </a:solidFill>
                <a:effectLst/>
                <a:latin typeface="Helvetica" pitchFamily="2" charset="0"/>
                <a:ea typeface="Times New Roman" panose="02020603050405020304" pitchFamily="18" charset="0"/>
              </a:rPr>
              <a:t>i wytwarza efemeryczne wspólnoty</a:t>
            </a:r>
            <a:r>
              <a:rPr lang="pl-PL" sz="3200" dirty="0">
                <a:effectLst/>
                <a:latin typeface="Helvetica" pitchFamily="2" charset="0"/>
              </a:rPr>
              <a:t> </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7660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5570A9-5517-68D3-D043-9506D4A7ABC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549A0FB-97D2-B03F-0555-B3B4B13A05AA}"/>
              </a:ext>
            </a:extLst>
          </p:cNvPr>
          <p:cNvSpPr>
            <a:spLocks noGrp="1"/>
          </p:cNvSpPr>
          <p:nvPr>
            <p:ph type="title"/>
          </p:nvPr>
        </p:nvSpPr>
        <p:spPr/>
        <p:txBody>
          <a:bodyPr>
            <a:noAutofit/>
          </a:bodyPr>
          <a:lstStyle/>
          <a:p>
            <a:pPr>
              <a:lnSpc>
                <a:spcPct val="115000"/>
              </a:lnSpc>
            </a:pPr>
            <a:r>
              <a:rPr lang="pl-PL" sz="3200" dirty="0">
                <a:solidFill>
                  <a:srgbClr val="000000"/>
                </a:solidFill>
                <a:latin typeface="Helvetica" pitchFamily="2" charset="0"/>
                <a:ea typeface="Times New Roman" panose="02020603050405020304" pitchFamily="18" charset="0"/>
                <a:cs typeface="Times New Roman" panose="02020603050405020304" pitchFamily="18" charset="0"/>
              </a:rPr>
              <a:t>Z kim spędza się </a:t>
            </a:r>
            <a:r>
              <a:rPr lang="pl-PL" sz="3200" dirty="0" err="1">
                <a:solidFill>
                  <a:srgbClr val="000000"/>
                </a:solidFill>
                <a:latin typeface="Helvetica" pitchFamily="2" charset="0"/>
                <a:ea typeface="Times New Roman" panose="02020603050405020304" pitchFamily="18" charset="0"/>
                <a:cs typeface="Times New Roman" panose="02020603050405020304" pitchFamily="18" charset="0"/>
              </a:rPr>
              <a:t>Carnaval</a:t>
            </a:r>
            <a:r>
              <a:rPr lang="pl-PL" sz="3200" dirty="0">
                <a:solidFill>
                  <a:srgbClr val="000000"/>
                </a:solidFill>
                <a:latin typeface="Helvetica" pitchFamily="2" charset="0"/>
                <a:ea typeface="Times New Roman" panose="02020603050405020304" pitchFamily="18" charset="0"/>
                <a:cs typeface="Times New Roman" panose="02020603050405020304" pitchFamily="18" charset="0"/>
              </a:rPr>
              <a:t>?</a:t>
            </a:r>
            <a:endParaRPr lang="pl-PL" sz="3200" dirty="0">
              <a:effectLst/>
              <a:latin typeface="Times New Roman" panose="02020603050405020304" pitchFamily="18" charset="0"/>
              <a:ea typeface="Times New Roman" panose="02020603050405020304" pitchFamily="18" charset="0"/>
            </a:endParaRPr>
          </a:p>
        </p:txBody>
      </p:sp>
      <p:sp>
        <p:nvSpPr>
          <p:cNvPr id="3" name="Symbol zastępczy zawartości 2">
            <a:extLst>
              <a:ext uri="{FF2B5EF4-FFF2-40B4-BE49-F238E27FC236}">
                <a16:creationId xmlns:a16="http://schemas.microsoft.com/office/drawing/2014/main" id="{E102BA30-C2B2-70EA-328F-4A8D1213F2A7}"/>
              </a:ext>
            </a:extLst>
          </p:cNvPr>
          <p:cNvSpPr>
            <a:spLocks noGrp="1"/>
          </p:cNvSpPr>
          <p:nvPr>
            <p:ph idx="1"/>
          </p:nvPr>
        </p:nvSpPr>
        <p:spPr/>
        <p:txBody>
          <a:bodyPr>
            <a:noAutofit/>
          </a:bodyPr>
          <a:lstStyle/>
          <a:p>
            <a:pPr marL="342900" lvl="0" indent="-342900">
              <a:lnSpc>
                <a:spcPct val="115000"/>
              </a:lnSpc>
              <a:buFont typeface="Symbol" pitchFamily="2" charset="2"/>
              <a:buChar char=""/>
            </a:pPr>
            <a:r>
              <a:rPr lang="pl-PL" sz="2400" dirty="0">
                <a:solidFill>
                  <a:srgbClr val="000000"/>
                </a:solidFill>
                <a:effectLst/>
                <a:latin typeface="Helvetica" pitchFamily="2" charset="0"/>
                <a:ea typeface="Times New Roman" panose="02020603050405020304" pitchFamily="18" charset="0"/>
              </a:rPr>
              <a:t>z mężem/żoną lub partnerem/partnerką – 44,4% </a:t>
            </a:r>
            <a:endParaRPr lang="pl-PL"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itchFamily="2" charset="2"/>
              <a:buChar char=""/>
            </a:pPr>
            <a:r>
              <a:rPr lang="pl-PL" sz="2400" dirty="0">
                <a:solidFill>
                  <a:srgbClr val="000000"/>
                </a:solidFill>
                <a:effectLst/>
                <a:latin typeface="Helvetica" pitchFamily="2" charset="0"/>
                <a:ea typeface="Times New Roman" panose="02020603050405020304" pitchFamily="18" charset="0"/>
              </a:rPr>
              <a:t>ze znajomymi – 40,7% </a:t>
            </a:r>
            <a:endParaRPr lang="pl-PL"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itchFamily="2" charset="2"/>
              <a:buChar char=""/>
            </a:pPr>
            <a:r>
              <a:rPr lang="pl-PL" sz="2400" dirty="0">
                <a:solidFill>
                  <a:srgbClr val="000000"/>
                </a:solidFill>
                <a:effectLst/>
                <a:latin typeface="Helvetica" pitchFamily="2" charset="0"/>
                <a:ea typeface="Times New Roman" panose="02020603050405020304" pitchFamily="18" charset="0"/>
              </a:rPr>
              <a:t>z dziećmi – 39,4%</a:t>
            </a:r>
            <a:endParaRPr lang="pl-PL"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itchFamily="2" charset="2"/>
              <a:buChar char=""/>
            </a:pPr>
            <a:r>
              <a:rPr lang="pl-PL" sz="2400" dirty="0">
                <a:solidFill>
                  <a:srgbClr val="000000"/>
                </a:solidFill>
                <a:effectLst/>
                <a:latin typeface="Helvetica" pitchFamily="2" charset="0"/>
                <a:ea typeface="Times New Roman" panose="02020603050405020304" pitchFamily="18" charset="0"/>
              </a:rPr>
              <a:t>jestem tu sam/a – 5,8% </a:t>
            </a:r>
            <a:endParaRPr lang="pl-PL"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itchFamily="2" charset="2"/>
              <a:buChar char=""/>
            </a:pPr>
            <a:r>
              <a:rPr lang="pl-PL" sz="2400" dirty="0">
                <a:solidFill>
                  <a:srgbClr val="000000"/>
                </a:solidFill>
                <a:effectLst/>
                <a:latin typeface="Helvetica" pitchFamily="2" charset="0"/>
                <a:ea typeface="Times New Roman" panose="02020603050405020304" pitchFamily="18" charset="0"/>
              </a:rPr>
              <a:t>z rodzicami i rodziną – 4,5%</a:t>
            </a:r>
            <a:endParaRPr lang="pl-PL" sz="2400" dirty="0">
              <a:effectLst/>
              <a:latin typeface="Times New Roman" panose="02020603050405020304" pitchFamily="18" charset="0"/>
              <a:ea typeface="Times New Roman" panose="02020603050405020304" pitchFamily="18" charset="0"/>
            </a:endParaRPr>
          </a:p>
          <a:p>
            <a:pPr marL="0" indent="0">
              <a:lnSpc>
                <a:spcPct val="115000"/>
              </a:lnSpc>
              <a:buNone/>
            </a:pPr>
            <a:r>
              <a:rPr lang="pl-PL" sz="1600" dirty="0">
                <a:solidFill>
                  <a:srgbClr val="000000"/>
                </a:solidFill>
                <a:latin typeface="Helvetica" pitchFamily="2" charset="0"/>
                <a:ea typeface="Times New Roman" panose="02020603050405020304" pitchFamily="18" charset="0"/>
              </a:rPr>
              <a:t>[</a:t>
            </a:r>
            <a:r>
              <a:rPr lang="pl-PL" sz="1600" dirty="0">
                <a:solidFill>
                  <a:srgbClr val="000000"/>
                </a:solidFill>
                <a:effectLst/>
                <a:latin typeface="Helvetica" pitchFamily="2" charset="0"/>
                <a:ea typeface="Times New Roman" panose="02020603050405020304" pitchFamily="18" charset="0"/>
              </a:rPr>
              <a:t>„Z kim spędza Pan/i tegoroczny </a:t>
            </a:r>
            <a:r>
              <a:rPr lang="pl-PL" sz="1600" dirty="0" err="1">
                <a:solidFill>
                  <a:srgbClr val="000000"/>
                </a:solidFill>
                <a:effectLst/>
                <a:latin typeface="Helvetica" pitchFamily="2" charset="0"/>
                <a:ea typeface="Times New Roman" panose="02020603050405020304" pitchFamily="18" charset="0"/>
              </a:rPr>
              <a:t>Carnaval</a:t>
            </a:r>
            <a:r>
              <a:rPr lang="pl-PL" sz="1600" dirty="0">
                <a:solidFill>
                  <a:srgbClr val="000000"/>
                </a:solidFill>
                <a:effectLst/>
                <a:latin typeface="Helvetica" pitchFamily="2" charset="0"/>
                <a:ea typeface="Times New Roman" panose="02020603050405020304" pitchFamily="18" charset="0"/>
              </a:rPr>
              <a:t> Sztukmistrzów?” (możliwość wybrania dowolnej liczby odpowiedzi)]</a:t>
            </a:r>
            <a:endParaRPr lang="pl-PL"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4552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8D721E-201C-8397-9308-1433BC17C59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0AF1667-D278-5431-49C2-529F74EA0A93}"/>
              </a:ext>
            </a:extLst>
          </p:cNvPr>
          <p:cNvSpPr>
            <a:spLocks noGrp="1"/>
          </p:cNvSpPr>
          <p:nvPr>
            <p:ph type="title"/>
          </p:nvPr>
        </p:nvSpPr>
        <p:spPr/>
        <p:txBody>
          <a:bodyPr>
            <a:noAutofit/>
          </a:bodyPr>
          <a:lstStyle/>
          <a:p>
            <a:pPr>
              <a:lnSpc>
                <a:spcPct val="115000"/>
              </a:lnSpc>
            </a:pP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Po co razem? </a:t>
            </a:r>
            <a:endParaRPr lang="pl-PL" sz="4800" dirty="0">
              <a:effectLst/>
              <a:latin typeface="Times New Roman" panose="02020603050405020304" pitchFamily="18" charset="0"/>
              <a:ea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8DBC2DA-FDE6-C504-060D-C352D7AFEDE0}"/>
              </a:ext>
            </a:extLst>
          </p:cNvPr>
          <p:cNvSpPr>
            <a:spLocks noGrp="1"/>
          </p:cNvSpPr>
          <p:nvPr>
            <p:ph idx="1"/>
          </p:nvPr>
        </p:nvSpPr>
        <p:spPr/>
        <p:txBody>
          <a:bodyPr>
            <a:noAutofit/>
          </a:bodyPr>
          <a:lstStyle/>
          <a:p>
            <a:pPr marL="0" indent="0">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ciągłe dzielenie się bieżącymi spostrzeżeniami i emocjami</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buNone/>
            </a:pPr>
            <a:endPar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indent="0">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„więcej par oczu”, które zwrócą uwagę na wszelkie interesujące rzeczy</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buNone/>
            </a:pPr>
            <a:endPar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indent="0">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cieszenie się radością dzieci</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buNone/>
            </a:pPr>
            <a:endPar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indent="0">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tworzenie wspólnych punktów odniesienia – wspomnień, które są potem wspólnie omawiane i są źródłem radości</a:t>
            </a:r>
            <a:endParaRPr lang="pl-PL" sz="24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874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A0ED47-E8BE-ABE8-AC53-2BDA4383E66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FA17B4B-5708-AC67-9A36-8B22CB834CF7}"/>
              </a:ext>
            </a:extLst>
          </p:cNvPr>
          <p:cNvSpPr>
            <a:spLocks noGrp="1"/>
          </p:cNvSpPr>
          <p:nvPr>
            <p:ph type="title"/>
          </p:nvPr>
        </p:nvSpPr>
        <p:spPr/>
        <p:txBody>
          <a:bodyPr>
            <a:noAutofit/>
          </a:bodyPr>
          <a:lstStyle/>
          <a:p>
            <a:pPr>
              <a:lnSpc>
                <a:spcPct val="115000"/>
              </a:lnSpc>
            </a:pPr>
            <a:r>
              <a:rPr lang="pl-PL" sz="3200" kern="0" dirty="0">
                <a:solidFill>
                  <a:srgbClr val="000000"/>
                </a:solidFill>
                <a:effectLst/>
                <a:latin typeface="Helvetica" pitchFamily="2" charset="0"/>
                <a:ea typeface="Times New Roman" panose="02020603050405020304" pitchFamily="18" charset="0"/>
              </a:rPr>
              <a:t>Poczucie wspólnoty z innymi uczestnikami </a:t>
            </a:r>
            <a:br>
              <a:rPr lang="pl-PL" sz="3200" kern="0" dirty="0">
                <a:solidFill>
                  <a:srgbClr val="000000"/>
                </a:solidFill>
                <a:effectLst/>
                <a:latin typeface="Helvetica" pitchFamily="2" charset="0"/>
                <a:ea typeface="Times New Roman" panose="02020603050405020304" pitchFamily="18" charset="0"/>
              </a:rPr>
            </a:br>
            <a:r>
              <a:rPr lang="pl-PL" sz="3200" kern="0" dirty="0">
                <a:solidFill>
                  <a:srgbClr val="000000"/>
                </a:solidFill>
                <a:effectLst/>
                <a:latin typeface="Helvetica" pitchFamily="2" charset="0"/>
                <a:ea typeface="Times New Roman" panose="02020603050405020304" pitchFamily="18" charset="0"/>
              </a:rPr>
              <a:t>i uczestniczkami</a:t>
            </a:r>
            <a:r>
              <a:rPr lang="pl-PL" sz="3200" dirty="0">
                <a:effectLst/>
                <a:latin typeface="Helvetica" pitchFamily="2" charset="0"/>
              </a:rPr>
              <a:t> </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57814ED-6853-C8C9-FE64-9217D6FA4DF3}"/>
              </a:ext>
            </a:extLst>
          </p:cNvPr>
          <p:cNvSpPr>
            <a:spLocks noGrp="1"/>
          </p:cNvSpPr>
          <p:nvPr>
            <p:ph idx="1"/>
          </p:nvPr>
        </p:nvSpPr>
        <p:spPr/>
        <p:txBody>
          <a:bodyPr>
            <a:noAutofit/>
          </a:bodyPr>
          <a:lstStyle/>
          <a:p>
            <a:pPr marL="0" indent="0">
              <a:lnSpc>
                <a:spcPct val="115000"/>
              </a:lnSpc>
              <a:buNone/>
            </a:pPr>
            <a:endPar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podobne reakcje na występy, począwszy od braw i śmiechu, po wrzucanie „odpowiedniej” kwoty pieniędzy do kapelusza (i obserwowanie osób, które tego nie robią)</a:t>
            </a:r>
          </a:p>
          <a:p>
            <a:pPr marL="0" indent="0">
              <a:lnSpc>
                <a:spcPct val="115000"/>
              </a:lnSpc>
              <a:buNone/>
            </a:pP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zarażanie się nawzajem radością i entuzjazmem</a:t>
            </a:r>
          </a:p>
        </p:txBody>
      </p:sp>
    </p:spTree>
    <p:extLst>
      <p:ext uri="{BB962C8B-B14F-4D97-AF65-F5344CB8AC3E}">
        <p14:creationId xmlns:p14="http://schemas.microsoft.com/office/powerpoint/2010/main" val="4142591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221EE7-5808-33BF-1F5C-C2F922FCD4D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0CB73D6-3E07-F1B3-3E7C-0657F2A98311}"/>
              </a:ext>
            </a:extLst>
          </p:cNvPr>
          <p:cNvSpPr>
            <a:spLocks noGrp="1"/>
          </p:cNvSpPr>
          <p:nvPr>
            <p:ph type="title"/>
          </p:nvPr>
        </p:nvSpPr>
        <p:spPr/>
        <p:txBody>
          <a:bodyPr>
            <a:noAutofit/>
          </a:bodyPr>
          <a:lstStyle/>
          <a:p>
            <a:pPr>
              <a:lnSpc>
                <a:spcPct val="115000"/>
              </a:lnSpc>
            </a:pPr>
            <a:r>
              <a:rPr lang="pl-PL" sz="3200" kern="0" dirty="0">
                <a:solidFill>
                  <a:srgbClr val="000000"/>
                </a:solidFill>
                <a:effectLst/>
                <a:latin typeface="Helvetica" pitchFamily="2" charset="0"/>
                <a:ea typeface="Times New Roman" panose="02020603050405020304" pitchFamily="18" charset="0"/>
              </a:rPr>
              <a:t>Poczucie wspólnoty z innymi uczestnikami </a:t>
            </a:r>
            <a:br>
              <a:rPr lang="pl-PL" sz="3200" kern="0" dirty="0">
                <a:solidFill>
                  <a:srgbClr val="000000"/>
                </a:solidFill>
                <a:effectLst/>
                <a:latin typeface="Helvetica" pitchFamily="2" charset="0"/>
                <a:ea typeface="Times New Roman" panose="02020603050405020304" pitchFamily="18" charset="0"/>
              </a:rPr>
            </a:br>
            <a:r>
              <a:rPr lang="pl-PL" sz="3200" kern="0" dirty="0">
                <a:solidFill>
                  <a:srgbClr val="000000"/>
                </a:solidFill>
                <a:effectLst/>
                <a:latin typeface="Helvetica" pitchFamily="2" charset="0"/>
                <a:ea typeface="Times New Roman" panose="02020603050405020304" pitchFamily="18" charset="0"/>
              </a:rPr>
              <a:t>i uczestniczkami</a:t>
            </a:r>
            <a:r>
              <a:rPr lang="pl-PL" sz="3200" dirty="0">
                <a:effectLst/>
                <a:latin typeface="Helvetica" pitchFamily="2" charset="0"/>
              </a:rPr>
              <a:t> na </a:t>
            </a:r>
            <a:r>
              <a:rPr lang="pl-PL" sz="3200" dirty="0" err="1">
                <a:effectLst/>
                <a:latin typeface="Helvetica" pitchFamily="2" charset="0"/>
              </a:rPr>
              <a:t>Carnavale</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B63BD80B-93F4-0022-C86F-41AF9E823F22}"/>
              </a:ext>
            </a:extLst>
          </p:cNvPr>
          <p:cNvSpPr>
            <a:spLocks noGrp="1"/>
          </p:cNvSpPr>
          <p:nvPr>
            <p:ph idx="1"/>
          </p:nvPr>
        </p:nvSpPr>
        <p:spPr/>
        <p:txBody>
          <a:bodyPr>
            <a:noAutofit/>
          </a:bodyPr>
          <a:lstStyle/>
          <a:p>
            <a:pPr marL="0" indent="0">
              <a:lnSpc>
                <a:spcPct val="114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doświadczenie przebywania „wśród tak wielu uśmiechniętych ludzi” -&gt; wniosek, że mamy więcej wspólnego niż na co dzień się nam wydaje -&gt; poczucie funkcjonowania w efemerycznej wspólnocie</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nSpc>
                <a:spcPct val="114000"/>
              </a:lnSpc>
              <a:buNone/>
            </a:pPr>
            <a:endParaRPr lang="pl-PL" sz="2400" i="1" dirty="0">
              <a:solidFill>
                <a:srgbClr val="000000"/>
              </a:solidFill>
              <a:latin typeface="Helvetica" pitchFamily="2" charset="0"/>
              <a:ea typeface="Times New Roman" panose="02020603050405020304" pitchFamily="18" charset="0"/>
              <a:cs typeface="Times New Roman" panose="02020603050405020304" pitchFamily="18" charset="0"/>
            </a:endParaRPr>
          </a:p>
          <a:p>
            <a:pPr marL="0" indent="0">
              <a:lnSpc>
                <a:spcPct val="114000"/>
              </a:lnSpc>
              <a:buNone/>
            </a:pPr>
            <a:r>
              <a:rPr lang="pl-PL" sz="2400" i="1" dirty="0">
                <a:solidFill>
                  <a:srgbClr val="000000"/>
                </a:solidFill>
                <a:effectLst/>
                <a:latin typeface="Helvetica" pitchFamily="2" charset="0"/>
                <a:ea typeface="Times New Roman" panose="02020603050405020304" pitchFamily="18" charset="0"/>
                <a:cs typeface="Times New Roman" panose="02020603050405020304" pitchFamily="18" charset="0"/>
              </a:rPr>
              <a:t>Skoro cały Lublin i bardzo duża część mieszkańców jest w stanie znaleźć się na jednym festiwalu, w tym samym celu, </a:t>
            </a:r>
            <a:r>
              <a:rPr lang="pl-PL" sz="2400" b="1" i="1" dirty="0">
                <a:solidFill>
                  <a:srgbClr val="000000"/>
                </a:solidFill>
                <a:effectLst/>
                <a:latin typeface="Helvetica" pitchFamily="2" charset="0"/>
                <a:ea typeface="Times New Roman" panose="02020603050405020304" pitchFamily="18" charset="0"/>
                <a:cs typeface="Times New Roman" panose="02020603050405020304" pitchFamily="18" charset="0"/>
              </a:rPr>
              <a:t>to może są też jakieś rzeczy, które nas łączą, a nie tylko dzielą</a:t>
            </a:r>
            <a:r>
              <a:rPr lang="pl-PL" sz="2400" i="1" dirty="0">
                <a:solidFill>
                  <a:srgbClr val="000000"/>
                </a:solidFill>
                <a:effectLst/>
                <a:latin typeface="Helvetica" pitchFamily="2" charset="0"/>
                <a:ea typeface="Times New Roman" panose="02020603050405020304" pitchFamily="18" charset="0"/>
                <a:cs typeface="Times New Roman" panose="02020603050405020304" pitchFamily="18" charset="0"/>
              </a:rPr>
              <a:t>.</a:t>
            </a: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 (kobieta, mieszka w Lublinie, była na co najmniej czterech edycjach festiwalu)</a:t>
            </a:r>
            <a:endParaRPr lang="pl-PL" sz="24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909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EEF8F-06FC-7E75-D286-CBA9BD3947C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BCBA5BE0-C2EA-7F47-3C62-44FA69601909}"/>
              </a:ext>
            </a:extLst>
          </p:cNvPr>
          <p:cNvSpPr>
            <a:spLocks noGrp="1"/>
          </p:cNvSpPr>
          <p:nvPr>
            <p:ph type="title"/>
          </p:nvPr>
        </p:nvSpPr>
        <p:spPr>
          <a:xfrm>
            <a:off x="831850" y="1709738"/>
            <a:ext cx="10515600" cy="2022813"/>
          </a:xfrm>
        </p:spPr>
        <p:txBody>
          <a:bodyPr>
            <a:normAutofit/>
          </a:bodyPr>
          <a:lstStyle/>
          <a:p>
            <a:r>
              <a:rPr lang="pl-PL" dirty="0">
                <a:latin typeface="Helvetica" pitchFamily="2" charset="0"/>
              </a:rPr>
              <a:t>Wpływ kulturowy</a:t>
            </a:r>
            <a:br>
              <a:rPr lang="pl-PL" dirty="0">
                <a:latin typeface="Helvetica" pitchFamily="2" charset="0"/>
              </a:rPr>
            </a:br>
            <a:endParaRPr lang="pl-PL" dirty="0">
              <a:latin typeface="Helvetica" pitchFamily="2" charset="0"/>
            </a:endParaRPr>
          </a:p>
        </p:txBody>
      </p:sp>
      <p:sp>
        <p:nvSpPr>
          <p:cNvPr id="6" name="Symbol zastępczy tekstu 5">
            <a:extLst>
              <a:ext uri="{FF2B5EF4-FFF2-40B4-BE49-F238E27FC236}">
                <a16:creationId xmlns:a16="http://schemas.microsoft.com/office/drawing/2014/main" id="{7EA3FF89-B200-2EB9-20F4-D29336036851}"/>
              </a:ext>
            </a:extLst>
          </p:cNvPr>
          <p:cNvSpPr>
            <a:spLocks noGrp="1"/>
          </p:cNvSpPr>
          <p:nvPr>
            <p:ph type="body" idx="1"/>
          </p:nvPr>
        </p:nvSpPr>
        <p:spPr>
          <a:xfrm>
            <a:off x="454806" y="3117954"/>
            <a:ext cx="10515600" cy="2881755"/>
          </a:xfrm>
        </p:spPr>
        <p:txBody>
          <a:bodyPr>
            <a:normAutofit/>
          </a:bodyPr>
          <a:lstStyle/>
          <a:p>
            <a:pPr marL="457200">
              <a:lnSpc>
                <a:spcPct val="150000"/>
              </a:lnSpc>
              <a:tabLst>
                <a:tab pos="228600" algn="l"/>
                <a:tab pos="449580" algn="l"/>
              </a:tabLst>
            </a:pPr>
            <a:r>
              <a:rPr lang="pl-PL" sz="3200" dirty="0" err="1">
                <a:solidFill>
                  <a:srgbClr val="000000"/>
                </a:solidFill>
                <a:effectLst/>
                <a:latin typeface="Helvetica" pitchFamily="2" charset="0"/>
                <a:ea typeface="Times New Roman" panose="02020603050405020304" pitchFamily="18" charset="0"/>
                <a:cs typeface="Times New Roman" panose="02020603050405020304" pitchFamily="18" charset="0"/>
              </a:rPr>
              <a:t>Carnaval</a:t>
            </a: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 pełni ważną rolę edukacyjną: kształtuje przyszłą publiczność kulturalną </a:t>
            </a:r>
            <a:b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b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(zarówno wśród dzieci, jak i dorosłych)</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874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C9A2AA-11BF-7C7C-E677-2DCBBE79E44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A0B19C0-8A04-602A-EB5C-24AFCA39CD24}"/>
              </a:ext>
            </a:extLst>
          </p:cNvPr>
          <p:cNvSpPr>
            <a:spLocks noGrp="1"/>
          </p:cNvSpPr>
          <p:nvPr>
            <p:ph type="title"/>
          </p:nvPr>
        </p:nvSpPr>
        <p:spPr/>
        <p:txBody>
          <a:bodyPr>
            <a:noAutofit/>
          </a:bodyPr>
          <a:lstStyle/>
          <a:p>
            <a:pPr>
              <a:lnSpc>
                <a:spcPct val="115000"/>
              </a:lnSpc>
            </a:pP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Dzieci jako publiczność festiwalowa</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BAD473F-C72F-4DD2-CA01-D651F7A34C62}"/>
              </a:ext>
            </a:extLst>
          </p:cNvPr>
          <p:cNvSpPr>
            <a:spLocks noGrp="1"/>
          </p:cNvSpPr>
          <p:nvPr>
            <p:ph idx="1"/>
          </p:nvPr>
        </p:nvSpPr>
        <p:spPr/>
        <p:txBody>
          <a:bodyPr>
            <a:noAutofit/>
          </a:bodyPr>
          <a:lstStyle/>
          <a:p>
            <a:pPr marL="0" indent="0">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ok. 38% badanych przychodzi na festiwal z dziećmi</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 </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16,6% ogółu badanych uczestniczyła w festiwalu z dwójką dzieci</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15,0% – z jednym dzieckiem</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5,4% – z trójką i większą liczbą dzieci</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ok. 25% dzieci towarzyszących osobom badanym miało co najwyżej sześć lat </a:t>
            </a:r>
            <a:endParaRPr lang="pl-PL" sz="24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923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D24112-B8D2-0DF3-2915-BCBFBCB5159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Symbol zastępczy zawartości 5" descr="Obraz zawierający na wolnym powietrzu, niebo, drzewo, chmura&#10;&#10;Opis wygenerowany automatycznie">
            <a:hlinkClick r:id="rId2"/>
            <a:extLst>
              <a:ext uri="{FF2B5EF4-FFF2-40B4-BE49-F238E27FC236}">
                <a16:creationId xmlns:a16="http://schemas.microsoft.com/office/drawing/2014/main" id="{F9248F6F-D5B8-2FD1-FB2C-5AB545C0576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0990" b="4756"/>
          <a:stretch/>
        </p:blipFill>
        <p:spPr>
          <a:xfrm>
            <a:off x="20" y="1282"/>
            <a:ext cx="12191980" cy="6856718"/>
          </a:xfrm>
          <a:prstGeom prst="rect">
            <a:avLst/>
          </a:prstGeom>
        </p:spPr>
      </p:pic>
    </p:spTree>
    <p:extLst>
      <p:ext uri="{BB962C8B-B14F-4D97-AF65-F5344CB8AC3E}">
        <p14:creationId xmlns:p14="http://schemas.microsoft.com/office/powerpoint/2010/main" val="2600692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4F7B44-DC4B-ECF3-009E-5896D354254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330CFE1-CB88-C801-4D1B-A734858A7B8E}"/>
              </a:ext>
            </a:extLst>
          </p:cNvPr>
          <p:cNvSpPr>
            <a:spLocks noGrp="1"/>
          </p:cNvSpPr>
          <p:nvPr>
            <p:ph type="title"/>
          </p:nvPr>
        </p:nvSpPr>
        <p:spPr/>
        <p:txBody>
          <a:bodyPr>
            <a:noAutofit/>
          </a:bodyPr>
          <a:lstStyle/>
          <a:p>
            <a:pPr>
              <a:lnSpc>
                <a:spcPct val="115000"/>
              </a:lnSpc>
            </a:pP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Potencjał edukacyjny </a:t>
            </a:r>
            <a:r>
              <a:rPr lang="pl-PL" sz="3200" dirty="0" err="1">
                <a:solidFill>
                  <a:srgbClr val="000000"/>
                </a:solidFill>
                <a:effectLst/>
                <a:latin typeface="Helvetica" pitchFamily="2" charset="0"/>
                <a:ea typeface="Times New Roman" panose="02020603050405020304" pitchFamily="18" charset="0"/>
                <a:cs typeface="Times New Roman" panose="02020603050405020304" pitchFamily="18" charset="0"/>
              </a:rPr>
              <a:t>Carnavalu</a:t>
            </a: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 Sztukmistrzów</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EC7BAA38-7BE3-F278-A650-2D0EB00A94A3}"/>
              </a:ext>
            </a:extLst>
          </p:cNvPr>
          <p:cNvSpPr>
            <a:spLocks noGrp="1"/>
          </p:cNvSpPr>
          <p:nvPr>
            <p:ph idx="1"/>
          </p:nvPr>
        </p:nvSpPr>
        <p:spPr>
          <a:xfrm>
            <a:off x="838200" y="1690688"/>
            <a:ext cx="10515600" cy="4486275"/>
          </a:xfrm>
        </p:spPr>
        <p:txBody>
          <a:bodyPr>
            <a:noAutofit/>
          </a:bodyPr>
          <a:lstStyle/>
          <a:p>
            <a:pPr marL="0" indent="0">
              <a:lnSpc>
                <a:spcPct val="115000"/>
              </a:lnSpc>
              <a:buNone/>
            </a:pPr>
            <a:r>
              <a:rPr lang="pl-PL" sz="2400" dirty="0">
                <a:solidFill>
                  <a:srgbClr val="000000"/>
                </a:solidFill>
                <a:latin typeface="Helvetica" pitchFamily="2" charset="0"/>
                <a:ea typeface="Times New Roman" panose="02020603050405020304" pitchFamily="18" charset="0"/>
                <a:cs typeface="Times New Roman" panose="02020603050405020304" pitchFamily="18" charset="0"/>
              </a:rPr>
              <a:t>im wcześniej dzieci traktują kulturę i sztukę jako coś, co po prostu „robi się” w czasie wolnym i z rodzicami, tym większa szansa, że w przyszłości same staną się członkami i członkiniami publiczności kulturalnej</a:t>
            </a:r>
            <a:endParaRPr lang="pl-PL" sz="2400" dirty="0">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endPar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to właśnie dzieci często są głównym „motorem” wizyty na festiwalu wśród dorosłych</a:t>
            </a:r>
          </a:p>
          <a:p>
            <a:pPr marL="0" indent="0">
              <a:lnSpc>
                <a:spcPct val="115000"/>
              </a:lnSpc>
              <a:buNone/>
            </a:pPr>
            <a:endPar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r>
              <a:rPr lang="pl-PL" sz="2400" dirty="0">
                <a:solidFill>
                  <a:srgbClr val="000000"/>
                </a:solidFill>
                <a:latin typeface="Helvetica" pitchFamily="2" charset="0"/>
                <a:ea typeface="Times New Roman" panose="02020603050405020304" pitchFamily="18" charset="0"/>
                <a:cs typeface="Times New Roman" panose="02020603050405020304" pitchFamily="18" charset="0"/>
              </a:rPr>
              <a:t>dla rodziców </a:t>
            </a:r>
            <a:r>
              <a:rPr lang="pl-PL" sz="2400" dirty="0" err="1">
                <a:solidFill>
                  <a:srgbClr val="000000"/>
                </a:solidFill>
                <a:latin typeface="Helvetica" pitchFamily="2" charset="0"/>
                <a:ea typeface="Times New Roman" panose="02020603050405020304" pitchFamily="18" charset="0"/>
                <a:cs typeface="Times New Roman" panose="02020603050405020304" pitchFamily="18" charset="0"/>
              </a:rPr>
              <a:t>Carnaval</a:t>
            </a:r>
            <a:r>
              <a:rPr lang="pl-PL" sz="2400" dirty="0">
                <a:solidFill>
                  <a:srgbClr val="000000"/>
                </a:solidFill>
                <a:latin typeface="Helvetica" pitchFamily="2" charset="0"/>
                <a:ea typeface="Times New Roman" panose="02020603050405020304" pitchFamily="18" charset="0"/>
                <a:cs typeface="Times New Roman" panose="02020603050405020304" pitchFamily="18" charset="0"/>
              </a:rPr>
              <a:t> jest narzędziem kształtowania horyzontu aspiracji u swoich dzieci</a:t>
            </a:r>
            <a:endParaRPr lang="pl-PL" sz="2400" dirty="0">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endParaRPr lang="pl-PL" sz="24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932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A257FB-3B75-5DAD-73B3-A266A052E8F9}"/>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B6A466E-4BAE-C9D5-8DF3-DCE7122AF8F8}"/>
              </a:ext>
            </a:extLst>
          </p:cNvPr>
          <p:cNvSpPr>
            <a:spLocks noGrp="1"/>
          </p:cNvSpPr>
          <p:nvPr>
            <p:ph idx="1"/>
          </p:nvPr>
        </p:nvSpPr>
        <p:spPr>
          <a:xfrm>
            <a:off x="838200" y="749300"/>
            <a:ext cx="10515600" cy="5427663"/>
          </a:xfrm>
        </p:spPr>
        <p:txBody>
          <a:bodyPr>
            <a:noAutofit/>
          </a:bodyPr>
          <a:lstStyle/>
          <a:p>
            <a:pPr marL="0" indent="0">
              <a:lnSpc>
                <a:spcPct val="150000"/>
              </a:lnSpc>
              <a:spcAft>
                <a:spcPts val="500"/>
              </a:spcAft>
              <a:buNone/>
            </a:pPr>
            <a:r>
              <a:rPr lang="pl-PL" sz="2400" i="1" kern="100" dirty="0">
                <a:effectLst/>
                <a:latin typeface="Helvetica" pitchFamily="2" charset="0"/>
                <a:ea typeface="Aptos" panose="020B0004020202020204" pitchFamily="34" charset="0"/>
                <a:cs typeface="Times New Roman" panose="02020603050405020304" pitchFamily="18" charset="0"/>
              </a:rPr>
              <a:t>To jest motywujące, przede wszystkim dla dzieci, które w dzisiejszych czasach są ukierunkowane tylko prostolinijnie… Że można coś innego, można coś więcej. Dopóki jeżdżę z dzieckiem, to zależy mi, żeby pokazać alternatywy, że się da, bo tego nie zobaczy na zwykłej, swojej ulicy. I takie właśnie zarażanie – że jest w świecie </a:t>
            </a:r>
            <a:r>
              <a:rPr lang="pl-PL" sz="2400" b="1" i="1" kern="100" dirty="0">
                <a:effectLst/>
                <a:latin typeface="Helvetica" pitchFamily="2" charset="0"/>
                <a:ea typeface="Aptos" panose="020B0004020202020204" pitchFamily="34" charset="0"/>
                <a:cs typeface="Times New Roman" panose="02020603050405020304" pitchFamily="18" charset="0"/>
              </a:rPr>
              <a:t>coś więcej niż jakaś tam plaża na Malediwach</a:t>
            </a:r>
            <a:r>
              <a:rPr lang="pl-PL" sz="2400" i="1" kern="100" dirty="0">
                <a:effectLst/>
                <a:latin typeface="Helvetica" pitchFamily="2" charset="0"/>
                <a:ea typeface="Aptos" panose="020B0004020202020204" pitchFamily="34" charset="0"/>
                <a:cs typeface="Times New Roman" panose="02020603050405020304" pitchFamily="18" charset="0"/>
              </a:rPr>
              <a:t>, na której tylko się leży i nic więcej nie ma poza oceanem. A tu można z rogu na rok przejść i zobaczyć coś ciekawego, coś, co człowieku buduje, co w nim pracuje i rozwija na przyszłość. </a:t>
            </a:r>
            <a:r>
              <a:rPr lang="pl-PL" sz="2400" kern="100" dirty="0">
                <a:effectLst/>
                <a:latin typeface="Helvetica" pitchFamily="2" charset="0"/>
                <a:ea typeface="Aptos" panose="020B0004020202020204" pitchFamily="34" charset="0"/>
                <a:cs typeface="Times New Roman" panose="02020603050405020304" pitchFamily="18" charset="0"/>
              </a:rPr>
              <a:t>(kobieta, mieszka w jednej z miejscowości na Śląsku, była na dwóch edycjach festiwalu)</a:t>
            </a:r>
          </a:p>
          <a:p>
            <a:pPr marL="0" indent="0">
              <a:lnSpc>
                <a:spcPct val="115000"/>
              </a:lnSpc>
              <a:buNone/>
            </a:pPr>
            <a:endParaRPr lang="pl-PL" sz="24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861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4ADED-58AE-8923-9B1C-F7B8B75ED1F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57A43B8-0595-8355-4AE5-76B96412FD25}"/>
              </a:ext>
            </a:extLst>
          </p:cNvPr>
          <p:cNvSpPr>
            <a:spLocks noGrp="1"/>
          </p:cNvSpPr>
          <p:nvPr>
            <p:ph type="title"/>
          </p:nvPr>
        </p:nvSpPr>
        <p:spPr>
          <a:xfrm>
            <a:off x="831850" y="1709738"/>
            <a:ext cx="10515600" cy="2022813"/>
          </a:xfrm>
        </p:spPr>
        <p:txBody>
          <a:bodyPr>
            <a:normAutofit/>
          </a:bodyPr>
          <a:lstStyle/>
          <a:p>
            <a:r>
              <a:rPr lang="pl-PL" dirty="0">
                <a:latin typeface="Helvetica" pitchFamily="2" charset="0"/>
              </a:rPr>
              <a:t>Wpływ kulturowy</a:t>
            </a:r>
            <a:br>
              <a:rPr lang="pl-PL" dirty="0">
                <a:latin typeface="Helvetica" pitchFamily="2" charset="0"/>
              </a:rPr>
            </a:br>
            <a:endParaRPr lang="pl-PL" dirty="0">
              <a:latin typeface="Helvetica" pitchFamily="2" charset="0"/>
            </a:endParaRPr>
          </a:p>
        </p:txBody>
      </p:sp>
      <p:sp>
        <p:nvSpPr>
          <p:cNvPr id="6" name="Symbol zastępczy tekstu 5">
            <a:extLst>
              <a:ext uri="{FF2B5EF4-FFF2-40B4-BE49-F238E27FC236}">
                <a16:creationId xmlns:a16="http://schemas.microsoft.com/office/drawing/2014/main" id="{B17D5FD6-E0C6-46C3-5923-733C96EA695C}"/>
              </a:ext>
            </a:extLst>
          </p:cNvPr>
          <p:cNvSpPr>
            <a:spLocks noGrp="1"/>
          </p:cNvSpPr>
          <p:nvPr>
            <p:ph type="body" idx="1"/>
          </p:nvPr>
        </p:nvSpPr>
        <p:spPr>
          <a:xfrm>
            <a:off x="454806" y="3117954"/>
            <a:ext cx="10515600" cy="2881755"/>
          </a:xfrm>
        </p:spPr>
        <p:txBody>
          <a:bodyPr>
            <a:normAutofit/>
          </a:bodyPr>
          <a:lstStyle/>
          <a:p>
            <a:pPr marL="457200">
              <a:lnSpc>
                <a:spcPct val="150000"/>
              </a:lnSpc>
              <a:tabLst>
                <a:tab pos="228600" algn="l"/>
                <a:tab pos="449580" algn="l"/>
              </a:tabLst>
            </a:pPr>
            <a:r>
              <a:rPr lang="pl-PL" sz="3200" kern="0" dirty="0">
                <a:solidFill>
                  <a:srgbClr val="000000"/>
                </a:solidFill>
                <a:effectLst/>
                <a:latin typeface="Helvetica" pitchFamily="2" charset="0"/>
                <a:ea typeface="Times New Roman" panose="02020603050405020304" pitchFamily="18" charset="0"/>
              </a:rPr>
              <a:t>Udział w </a:t>
            </a:r>
            <a:r>
              <a:rPr lang="pl-PL" sz="3200" kern="0" dirty="0" err="1">
                <a:solidFill>
                  <a:srgbClr val="000000"/>
                </a:solidFill>
                <a:effectLst/>
                <a:latin typeface="Helvetica" pitchFamily="2" charset="0"/>
                <a:ea typeface="Times New Roman" panose="02020603050405020304" pitchFamily="18" charset="0"/>
              </a:rPr>
              <a:t>Carnavale</a:t>
            </a:r>
            <a:r>
              <a:rPr lang="pl-PL" sz="3200" kern="0" dirty="0">
                <a:solidFill>
                  <a:srgbClr val="000000"/>
                </a:solidFill>
                <a:effectLst/>
                <a:latin typeface="Helvetica" pitchFamily="2" charset="0"/>
                <a:ea typeface="Times New Roman" panose="02020603050405020304" pitchFamily="18" charset="0"/>
              </a:rPr>
              <a:t> to nie tylko przyjemność, </a:t>
            </a:r>
            <a:br>
              <a:rPr lang="pl-PL" sz="3200" kern="0" dirty="0">
                <a:solidFill>
                  <a:srgbClr val="000000"/>
                </a:solidFill>
                <a:effectLst/>
                <a:latin typeface="Helvetica" pitchFamily="2" charset="0"/>
                <a:ea typeface="Times New Roman" panose="02020603050405020304" pitchFamily="18" charset="0"/>
              </a:rPr>
            </a:br>
            <a:r>
              <a:rPr lang="pl-PL" sz="3200" kern="0" dirty="0">
                <a:solidFill>
                  <a:srgbClr val="000000"/>
                </a:solidFill>
                <a:effectLst/>
                <a:latin typeface="Helvetica" pitchFamily="2" charset="0"/>
                <a:ea typeface="Times New Roman" panose="02020603050405020304" pitchFamily="18" charset="0"/>
              </a:rPr>
              <a:t>ale przede wszystkim silne doznanie estetyczne </a:t>
            </a:r>
            <a:br>
              <a:rPr lang="pl-PL" sz="3200" kern="0" dirty="0">
                <a:solidFill>
                  <a:srgbClr val="000000"/>
                </a:solidFill>
                <a:effectLst/>
                <a:latin typeface="Helvetica" pitchFamily="2" charset="0"/>
                <a:ea typeface="Times New Roman" panose="02020603050405020304" pitchFamily="18" charset="0"/>
              </a:rPr>
            </a:br>
            <a:r>
              <a:rPr lang="pl-PL" sz="3200" kern="0" dirty="0">
                <a:solidFill>
                  <a:srgbClr val="000000"/>
                </a:solidFill>
                <a:effectLst/>
                <a:latin typeface="Helvetica" pitchFamily="2" charset="0"/>
                <a:ea typeface="Times New Roman" panose="02020603050405020304" pitchFamily="18" charset="0"/>
              </a:rPr>
              <a:t>i emocjonalne</a:t>
            </a:r>
            <a:r>
              <a:rPr lang="pl-PL" sz="3200" dirty="0">
                <a:effectLst/>
                <a:latin typeface="Helvetica" pitchFamily="2" charset="0"/>
              </a:rPr>
              <a:t> </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855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F69685-0042-F6C5-BCE4-9A4AF75CD0C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C8592E6-BA6E-6891-9B91-36A207D61C6E}"/>
              </a:ext>
            </a:extLst>
          </p:cNvPr>
          <p:cNvSpPr>
            <a:spLocks noGrp="1"/>
          </p:cNvSpPr>
          <p:nvPr>
            <p:ph type="title"/>
          </p:nvPr>
        </p:nvSpPr>
        <p:spPr/>
        <p:txBody>
          <a:bodyPr>
            <a:noAutofit/>
          </a:bodyPr>
          <a:lstStyle/>
          <a:p>
            <a:pPr>
              <a:lnSpc>
                <a:spcPct val="115000"/>
              </a:lnSpc>
            </a:pPr>
            <a:r>
              <a:rPr lang="pl-PL" sz="3200" dirty="0" err="1">
                <a:solidFill>
                  <a:srgbClr val="000000"/>
                </a:solidFill>
                <a:effectLst/>
                <a:latin typeface="Helvetica" pitchFamily="2" charset="0"/>
                <a:ea typeface="Times New Roman" panose="02020603050405020304" pitchFamily="18" charset="0"/>
                <a:cs typeface="Times New Roman" panose="02020603050405020304" pitchFamily="18" charset="0"/>
              </a:rPr>
              <a:t>Carnaval</a:t>
            </a: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 </a:t>
            </a:r>
            <a:r>
              <a:rPr lang="pl-PL" sz="3200" dirty="0">
                <a:solidFill>
                  <a:srgbClr val="000000"/>
                </a:solidFill>
                <a:latin typeface="Helvetica" pitchFamily="2" charset="0"/>
                <a:ea typeface="Times New Roman" panose="02020603050405020304" pitchFamily="18" charset="0"/>
                <a:cs typeface="Times New Roman" panose="02020603050405020304" pitchFamily="18" charset="0"/>
              </a:rPr>
              <a:t>jako przyjemność</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95460235-69C8-F603-9F3D-2F8CED630299}"/>
              </a:ext>
            </a:extLst>
          </p:cNvPr>
          <p:cNvSpPr>
            <a:spLocks noGrp="1"/>
          </p:cNvSpPr>
          <p:nvPr>
            <p:ph idx="1"/>
          </p:nvPr>
        </p:nvSpPr>
        <p:spPr>
          <a:xfrm>
            <a:off x="643327" y="1840615"/>
            <a:ext cx="10515600" cy="4351338"/>
          </a:xfrm>
        </p:spPr>
        <p:txBody>
          <a:bodyPr>
            <a:noAutofit/>
          </a:bodyPr>
          <a:lstStyle/>
          <a:p>
            <a:pPr marL="0" indent="0">
              <a:lnSpc>
                <a:spcPct val="115000"/>
              </a:lnSpc>
              <a:buNone/>
            </a:pPr>
            <a:endParaRPr lang="pl-PL" sz="2400" dirty="0">
              <a:solidFill>
                <a:srgbClr val="000000"/>
              </a:solidFill>
              <a:effectLst/>
              <a:latin typeface="Helvetica" pitchFamily="2" charset="0"/>
              <a:ea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rPr>
              <a:t>94,3% badanych zgadza się ze stwierdzeniem mówiącym o tym, że </a:t>
            </a:r>
            <a:r>
              <a:rPr lang="pl-PL" sz="2400" dirty="0" err="1">
                <a:solidFill>
                  <a:srgbClr val="000000"/>
                </a:solidFill>
                <a:effectLst/>
                <a:latin typeface="Helvetica" pitchFamily="2" charset="0"/>
                <a:ea typeface="Times New Roman" panose="02020603050405020304" pitchFamily="18" charset="0"/>
              </a:rPr>
              <a:t>Carnaval</a:t>
            </a:r>
            <a:r>
              <a:rPr lang="pl-PL" sz="2400" dirty="0">
                <a:solidFill>
                  <a:srgbClr val="000000"/>
                </a:solidFill>
                <a:effectLst/>
                <a:latin typeface="Helvetica" pitchFamily="2" charset="0"/>
                <a:ea typeface="Times New Roman" panose="02020603050405020304" pitchFamily="18" charset="0"/>
              </a:rPr>
              <a:t> jest przyjemną formą spędzania czasu </a:t>
            </a:r>
          </a:p>
          <a:p>
            <a:pPr marL="0" indent="0">
              <a:lnSpc>
                <a:spcPct val="115000"/>
              </a:lnSpc>
              <a:buNone/>
            </a:pPr>
            <a:endParaRPr lang="pl-PL" sz="2400" dirty="0">
              <a:effectLst/>
              <a:latin typeface="Times New Roman" panose="02020603050405020304" pitchFamily="18" charset="0"/>
              <a:ea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rPr>
              <a:t>dla 92,7% festiwal pokazuje, że w Lublinie dzieje się wiele ciekawych rzeczy</a:t>
            </a:r>
            <a:endParaRPr lang="pl-PL" sz="2400" dirty="0">
              <a:effectLst/>
              <a:latin typeface="Times New Roman" panose="02020603050405020304" pitchFamily="18" charset="0"/>
              <a:ea typeface="Times New Roman" panose="02020603050405020304" pitchFamily="18" charset="0"/>
            </a:endParaRPr>
          </a:p>
          <a:p>
            <a:pPr marL="0" indent="0">
              <a:lnSpc>
                <a:spcPct val="115000"/>
              </a:lnSpc>
              <a:buNone/>
            </a:pPr>
            <a:endPar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7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C340D1-9221-C080-03FB-BB634CE5DB2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6098386-C15F-6F38-9123-DB16A68D6978}"/>
              </a:ext>
            </a:extLst>
          </p:cNvPr>
          <p:cNvSpPr>
            <a:spLocks noGrp="1"/>
          </p:cNvSpPr>
          <p:nvPr>
            <p:ph type="title"/>
          </p:nvPr>
        </p:nvSpPr>
        <p:spPr/>
        <p:txBody>
          <a:bodyPr>
            <a:noAutofit/>
          </a:bodyPr>
          <a:lstStyle/>
          <a:p>
            <a:pPr>
              <a:lnSpc>
                <a:spcPct val="115000"/>
              </a:lnSpc>
            </a:pPr>
            <a:r>
              <a:rPr lang="pl-PL" sz="3200" dirty="0" err="1">
                <a:solidFill>
                  <a:srgbClr val="000000"/>
                </a:solidFill>
                <a:effectLst/>
                <a:latin typeface="Helvetica" pitchFamily="2" charset="0"/>
                <a:ea typeface="Times New Roman" panose="02020603050405020304" pitchFamily="18" charset="0"/>
                <a:cs typeface="Times New Roman" panose="02020603050405020304" pitchFamily="18" charset="0"/>
              </a:rPr>
              <a:t>Carnaval</a:t>
            </a: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 jako doświadczenie estetyczne</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6BB8F6E0-B097-C06D-C924-AAF95B62DC94}"/>
              </a:ext>
            </a:extLst>
          </p:cNvPr>
          <p:cNvSpPr>
            <a:spLocks noGrp="1"/>
          </p:cNvSpPr>
          <p:nvPr>
            <p:ph idx="1"/>
          </p:nvPr>
        </p:nvSpPr>
        <p:spPr>
          <a:xfrm>
            <a:off x="643327" y="1840615"/>
            <a:ext cx="10515600" cy="3531485"/>
          </a:xfrm>
        </p:spPr>
        <p:txBody>
          <a:bodyPr>
            <a:noAutofit/>
          </a:bodyPr>
          <a:lstStyle/>
          <a:p>
            <a:pPr marL="0" indent="0">
              <a:lnSpc>
                <a:spcPct val="115000"/>
              </a:lnSpc>
              <a:buNone/>
            </a:pPr>
            <a:r>
              <a:rPr lang="pl-PL" sz="2400" dirty="0">
                <a:solidFill>
                  <a:srgbClr val="000000"/>
                </a:solidFill>
                <a:effectLst/>
                <a:latin typeface="Helvetica" pitchFamily="2" charset="0"/>
                <a:ea typeface="Times New Roman" panose="02020603050405020304" pitchFamily="18" charset="0"/>
              </a:rPr>
              <a:t> </a:t>
            </a: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obcowanie ze sztuką: jako odkrywanie cyrku na nowo oraz źródło zachwytu nad jakością wykonania, umiejętnościami, artyzmem  </a:t>
            </a:r>
          </a:p>
          <a:p>
            <a:pPr marL="0" indent="0">
              <a:lnSpc>
                <a:spcPct val="150000"/>
              </a:lnSpc>
              <a:spcAft>
                <a:spcPts val="500"/>
              </a:spcAft>
              <a:buNone/>
            </a:pPr>
            <a:r>
              <a:rPr lang="pl-PL" sz="2400" i="1" kern="100" dirty="0">
                <a:latin typeface="Helvetica" pitchFamily="2" charset="0"/>
                <a:ea typeface="Aptos" panose="020B0004020202020204" pitchFamily="34" charset="0"/>
                <a:cs typeface="Times New Roman" panose="02020603050405020304" pitchFamily="18" charset="0"/>
              </a:rPr>
              <a:t>T</a:t>
            </a:r>
            <a:r>
              <a:rPr lang="pl-PL" sz="2400" i="1" kern="100" dirty="0">
                <a:effectLst/>
                <a:latin typeface="Helvetica" pitchFamily="2" charset="0"/>
                <a:ea typeface="Aptos" panose="020B0004020202020204" pitchFamily="34" charset="0"/>
                <a:cs typeface="Times New Roman" panose="02020603050405020304" pitchFamily="18" charset="0"/>
              </a:rPr>
              <a:t>u jest </a:t>
            </a:r>
            <a:r>
              <a:rPr lang="pl-PL" sz="2400" b="1" i="1" kern="100" dirty="0">
                <a:effectLst/>
                <a:latin typeface="Helvetica" pitchFamily="2" charset="0"/>
                <a:ea typeface="Aptos" panose="020B0004020202020204" pitchFamily="34" charset="0"/>
                <a:cs typeface="Times New Roman" panose="02020603050405020304" pitchFamily="18" charset="0"/>
              </a:rPr>
              <a:t>świat magii i umiejętności</a:t>
            </a:r>
            <a:r>
              <a:rPr lang="pl-PL" sz="2400" i="1" kern="100" dirty="0">
                <a:effectLst/>
                <a:latin typeface="Helvetica" pitchFamily="2" charset="0"/>
                <a:ea typeface="Aptos" panose="020B0004020202020204" pitchFamily="34" charset="0"/>
                <a:cs typeface="Times New Roman" panose="02020603050405020304" pitchFamily="18" charset="0"/>
              </a:rPr>
              <a:t>, których ja nie mam. Ja nie rozumiem, jak to się dzieje, że ci ludzie to umieją. (…). To jest inny świat, do którego ja wiem, że nie wejdę, ja wiem, że go nie poczuję, bo to nie jest mój świat, ale </a:t>
            </a:r>
            <a:r>
              <a:rPr lang="pl-PL" sz="2400" b="1" i="1" kern="100" dirty="0">
                <a:effectLst/>
                <a:latin typeface="Helvetica" pitchFamily="2" charset="0"/>
                <a:ea typeface="Aptos" panose="020B0004020202020204" pitchFamily="34" charset="0"/>
                <a:cs typeface="Times New Roman" panose="02020603050405020304" pitchFamily="18" charset="0"/>
              </a:rPr>
              <a:t>jestem ciekawa tego świata</a:t>
            </a:r>
            <a:r>
              <a:rPr lang="pl-PL" sz="2400" i="1" kern="100" dirty="0">
                <a:effectLst/>
                <a:latin typeface="Helvetica" pitchFamily="2" charset="0"/>
                <a:ea typeface="Aptos" panose="020B0004020202020204" pitchFamily="34" charset="0"/>
                <a:cs typeface="Times New Roman" panose="02020603050405020304" pitchFamily="18" charset="0"/>
              </a:rPr>
              <a:t>. I począwszy od żonglerów, tutaj mamy chodzenie po linie, taniec ognia i te przedstawienia</a:t>
            </a:r>
            <a:r>
              <a:rPr lang="pl-PL" sz="2400" i="1" kern="100" dirty="0">
                <a:latin typeface="Helvetica" pitchFamily="2" charset="0"/>
                <a:ea typeface="Aptos" panose="020B0004020202020204" pitchFamily="34" charset="0"/>
                <a:cs typeface="Times New Roman" panose="02020603050405020304" pitchFamily="18" charset="0"/>
              </a:rPr>
              <a:t>..</a:t>
            </a:r>
            <a:r>
              <a:rPr lang="pl-PL" sz="2400" i="1" kern="100" dirty="0">
                <a:effectLst/>
                <a:latin typeface="Helvetica" pitchFamily="2" charset="0"/>
                <a:ea typeface="Aptos" panose="020B0004020202020204" pitchFamily="34" charset="0"/>
                <a:cs typeface="Times New Roman" panose="02020603050405020304" pitchFamily="18" charset="0"/>
              </a:rPr>
              <a:t>. </a:t>
            </a:r>
            <a:r>
              <a:rPr lang="pl-PL" sz="2400" kern="100" dirty="0">
                <a:effectLst/>
                <a:latin typeface="Helvetica" pitchFamily="2" charset="0"/>
                <a:ea typeface="Aptos" panose="020B0004020202020204" pitchFamily="34" charset="0"/>
                <a:cs typeface="Times New Roman" panose="02020603050405020304" pitchFamily="18" charset="0"/>
              </a:rPr>
              <a:t>(kobieta, mieszka w Lublinie, była na co najmniej siedmiu edycjach festiwalu)</a:t>
            </a:r>
          </a:p>
          <a:p>
            <a:pPr marL="0" indent="0">
              <a:buNone/>
            </a:pPr>
            <a:endParaRPr lang="pl-PL" sz="24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702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80322" y="1043609"/>
            <a:ext cx="9773478" cy="5133354"/>
          </a:xfrm>
        </p:spPr>
        <p:txBody>
          <a:bodyPr>
            <a:normAutofit fontScale="92500"/>
          </a:bodyPr>
          <a:lstStyle/>
          <a:p>
            <a:pPr marL="0" indent="0">
              <a:buNone/>
            </a:pPr>
            <a:r>
              <a:rPr lang="pl-PL" sz="2400" dirty="0">
                <a:latin typeface="Helvetica" pitchFamily="2" charset="0"/>
              </a:rPr>
              <a:t>Zespół badawczy:</a:t>
            </a:r>
          </a:p>
          <a:p>
            <a:pPr marL="0" indent="0">
              <a:buNone/>
            </a:pPr>
            <a:r>
              <a:rPr lang="pl-PL" sz="2400" dirty="0">
                <a:effectLst/>
                <a:latin typeface="Helvetica" pitchFamily="2" charset="0"/>
                <a:ea typeface="Times New Roman" panose="02020603050405020304" pitchFamily="18" charset="0"/>
                <a:cs typeface="Times New Roman" panose="02020603050405020304" pitchFamily="18" charset="0"/>
              </a:rPr>
              <a:t>dr Aleksandra Kołtun (Badania do działania, </a:t>
            </a:r>
            <a:r>
              <a:rPr lang="pl-PL" sz="2400" dirty="0" err="1">
                <a:effectLst/>
                <a:latin typeface="Helvetica" pitchFamily="2" charset="0"/>
                <a:ea typeface="Times New Roman" panose="02020603050405020304" pitchFamily="18" charset="0"/>
                <a:cs typeface="Times New Roman" panose="02020603050405020304" pitchFamily="18" charset="0"/>
              </a:rPr>
              <a:t>aleksandra.koltun@gmail.com</a:t>
            </a:r>
            <a:r>
              <a:rPr lang="pl-PL" sz="2400" dirty="0">
                <a:effectLst/>
                <a:latin typeface="Helvetica" pitchFamily="2" charset="0"/>
                <a:ea typeface="Times New Roman" panose="02020603050405020304" pitchFamily="18" charset="0"/>
                <a:cs typeface="Times New Roman" panose="02020603050405020304" pitchFamily="18" charset="0"/>
              </a:rPr>
              <a:t>), Anastazja Szuła, Małgorzata Klimkowska, Oskar Adamus</a:t>
            </a:r>
          </a:p>
          <a:p>
            <a:pPr marL="0" indent="0">
              <a:buNone/>
            </a:pPr>
            <a:endParaRPr lang="pl-PL" sz="2400" dirty="0">
              <a:latin typeface="Helvetica" pitchFamily="2" charset="0"/>
              <a:ea typeface="Times New Roman" panose="02020603050405020304" pitchFamily="18" charset="0"/>
              <a:cs typeface="Times New Roman" panose="02020603050405020304" pitchFamily="18" charset="0"/>
            </a:endParaRPr>
          </a:p>
          <a:p>
            <a:pPr marL="0" indent="0">
              <a:buNone/>
            </a:pPr>
            <a:r>
              <a:rPr lang="pl-PL" sz="2400" dirty="0">
                <a:solidFill>
                  <a:srgbClr val="000000"/>
                </a:solidFill>
                <a:effectLst/>
                <a:latin typeface="Helvetica" pitchFamily="2" charset="0"/>
                <a:ea typeface="Times New Roman" panose="02020603050405020304" pitchFamily="18" charset="0"/>
              </a:rPr>
              <a:t>Zespół odpowiedzialny za zebranie danych: </a:t>
            </a:r>
          </a:p>
          <a:p>
            <a:pPr marL="0" indent="0">
              <a:buNone/>
            </a:pPr>
            <a:r>
              <a:rPr lang="pl-PL" sz="2400" dirty="0">
                <a:effectLst/>
                <a:latin typeface="Helvetica" pitchFamily="2" charset="0"/>
                <a:ea typeface="Aptos" panose="020B0004020202020204" pitchFamily="34" charset="0"/>
                <a:cs typeface="Times New Roman" panose="02020603050405020304" pitchFamily="18" charset="0"/>
              </a:rPr>
              <a:t>Aleksandra Kołtun, Maja Adamczyk, Julia Adamowicz, Dawid </a:t>
            </a:r>
            <a:r>
              <a:rPr lang="pl-PL" sz="2400" dirty="0" err="1">
                <a:effectLst/>
                <a:latin typeface="Helvetica" pitchFamily="2" charset="0"/>
                <a:ea typeface="Aptos" panose="020B0004020202020204" pitchFamily="34" charset="0"/>
                <a:cs typeface="Times New Roman" panose="02020603050405020304" pitchFamily="18" charset="0"/>
              </a:rPr>
              <a:t>Arabasz</a:t>
            </a:r>
            <a:r>
              <a:rPr lang="pl-PL" sz="2400" dirty="0">
                <a:effectLst/>
                <a:latin typeface="Helvetica" pitchFamily="2" charset="0"/>
                <a:ea typeface="Aptos" panose="020B0004020202020204" pitchFamily="34" charset="0"/>
                <a:cs typeface="Times New Roman" panose="02020603050405020304" pitchFamily="18" charset="0"/>
              </a:rPr>
              <a:t>, Aleksandra Budzyńska, Filip Ciszek, Szymon Karpiński, Wioletta </a:t>
            </a:r>
            <a:r>
              <a:rPr lang="pl-PL" sz="2400" dirty="0" err="1">
                <a:effectLst/>
                <a:latin typeface="Helvetica" pitchFamily="2" charset="0"/>
                <a:ea typeface="Aptos" panose="020B0004020202020204" pitchFamily="34" charset="0"/>
                <a:cs typeface="Times New Roman" panose="02020603050405020304" pitchFamily="18" charset="0"/>
              </a:rPr>
              <a:t>Kolatorowicz</a:t>
            </a:r>
            <a:r>
              <a:rPr lang="pl-PL" sz="2400" dirty="0">
                <a:effectLst/>
                <a:latin typeface="Helvetica" pitchFamily="2" charset="0"/>
                <a:ea typeface="Aptos" panose="020B0004020202020204" pitchFamily="34" charset="0"/>
                <a:cs typeface="Times New Roman" panose="02020603050405020304" pitchFamily="18" charset="0"/>
              </a:rPr>
              <a:t>, Mateusz Kowalczyk, Michał </a:t>
            </a:r>
            <a:r>
              <a:rPr lang="pl-PL" sz="2400" dirty="0" err="1">
                <a:effectLst/>
                <a:latin typeface="Helvetica" pitchFamily="2" charset="0"/>
                <a:ea typeface="Aptos" panose="020B0004020202020204" pitchFamily="34" charset="0"/>
                <a:cs typeface="Times New Roman" panose="02020603050405020304" pitchFamily="18" charset="0"/>
              </a:rPr>
              <a:t>Kutkovyi</a:t>
            </a:r>
            <a:r>
              <a:rPr lang="pl-PL" sz="2400" dirty="0">
                <a:effectLst/>
                <a:latin typeface="Helvetica" pitchFamily="2" charset="0"/>
                <a:ea typeface="Aptos" panose="020B0004020202020204" pitchFamily="34" charset="0"/>
                <a:cs typeface="Times New Roman" panose="02020603050405020304" pitchFamily="18" charset="0"/>
              </a:rPr>
              <a:t>, Michał Kwiecień, Mateusz Matuszewski, Damian Popiołek, Magdalena Sitarska, Dominik Skrzypiec, Aleksandra Strus, Julita </a:t>
            </a:r>
            <a:r>
              <a:rPr lang="pl-PL" sz="2400" dirty="0" err="1">
                <a:effectLst/>
                <a:latin typeface="Helvetica" pitchFamily="2" charset="0"/>
                <a:ea typeface="Aptos" panose="020B0004020202020204" pitchFamily="34" charset="0"/>
                <a:cs typeface="Times New Roman" panose="02020603050405020304" pitchFamily="18" charset="0"/>
              </a:rPr>
              <a:t>Walenkiewicz</a:t>
            </a:r>
            <a:r>
              <a:rPr lang="pl-PL" sz="2400" dirty="0">
                <a:effectLst/>
                <a:latin typeface="Helvetica" pitchFamily="2" charset="0"/>
                <a:ea typeface="Aptos" panose="020B0004020202020204" pitchFamily="34" charset="0"/>
                <a:cs typeface="Times New Roman" panose="02020603050405020304" pitchFamily="18" charset="0"/>
              </a:rPr>
              <a:t>, Julia </a:t>
            </a:r>
            <a:r>
              <a:rPr lang="pl-PL" sz="2400" dirty="0" err="1">
                <a:effectLst/>
                <a:latin typeface="Helvetica" pitchFamily="2" charset="0"/>
                <a:ea typeface="Aptos" panose="020B0004020202020204" pitchFamily="34" charset="0"/>
                <a:cs typeface="Times New Roman" panose="02020603050405020304" pitchFamily="18" charset="0"/>
              </a:rPr>
              <a:t>Wintmiller</a:t>
            </a:r>
            <a:r>
              <a:rPr lang="pl-PL" sz="2400" dirty="0">
                <a:effectLst/>
                <a:latin typeface="Helvetica" pitchFamily="2" charset="0"/>
                <a:ea typeface="Aptos" panose="020B0004020202020204" pitchFamily="34" charset="0"/>
                <a:cs typeface="Times New Roman" panose="02020603050405020304" pitchFamily="18" charset="0"/>
              </a:rPr>
              <a:t>, Julia </a:t>
            </a:r>
            <a:r>
              <a:rPr lang="pl-PL" sz="2400" dirty="0" err="1">
                <a:effectLst/>
                <a:latin typeface="Helvetica" pitchFamily="2" charset="0"/>
                <a:ea typeface="Aptos" panose="020B0004020202020204" pitchFamily="34" charset="0"/>
                <a:cs typeface="Times New Roman" panose="02020603050405020304" pitchFamily="18" charset="0"/>
              </a:rPr>
              <a:t>Worlicka</a:t>
            </a:r>
            <a:r>
              <a:rPr lang="pl-PL" sz="2400" dirty="0">
                <a:effectLst/>
                <a:latin typeface="Helvetica" pitchFamily="2" charset="0"/>
                <a:ea typeface="Aptos" panose="020B0004020202020204" pitchFamily="34" charset="0"/>
                <a:cs typeface="Times New Roman" panose="02020603050405020304" pitchFamily="18" charset="0"/>
              </a:rPr>
              <a:t>, Daniel </a:t>
            </a:r>
            <a:r>
              <a:rPr lang="pl-PL" sz="2400" dirty="0" err="1">
                <a:effectLst/>
                <a:latin typeface="Helvetica" pitchFamily="2" charset="0"/>
                <a:ea typeface="Aptos" panose="020B0004020202020204" pitchFamily="34" charset="0"/>
                <a:cs typeface="Times New Roman" panose="02020603050405020304" pitchFamily="18" charset="0"/>
              </a:rPr>
              <a:t>Yevdokymov</a:t>
            </a:r>
            <a:r>
              <a:rPr lang="pl-PL" sz="2400" dirty="0">
                <a:effectLst/>
                <a:latin typeface="Helvetica" pitchFamily="2" charset="0"/>
                <a:ea typeface="Aptos" panose="020B0004020202020204" pitchFamily="34" charset="0"/>
                <a:cs typeface="Times New Roman" panose="02020603050405020304" pitchFamily="18" charset="0"/>
              </a:rPr>
              <a:t>, Wiktoria Zięba</a:t>
            </a:r>
            <a:r>
              <a:rPr lang="pl-PL" sz="2400" dirty="0">
                <a:effectLst/>
                <a:latin typeface="Helvetica" pitchFamily="2" charset="0"/>
              </a:rPr>
              <a:t> </a:t>
            </a:r>
            <a:endParaRPr lang="pl-PL" sz="2400" dirty="0">
              <a:latin typeface="Helvetica" pitchFamily="2"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Współpraca: </a:t>
            </a: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Zespół badawczy ds. Diagnoz i Analiz Polityk Miejskich „UMCS </a:t>
            </a:r>
            <a:r>
              <a:rPr lang="pl-PL" sz="2400" dirty="0" err="1">
                <a:solidFill>
                  <a:srgbClr val="000000"/>
                </a:solidFill>
                <a:effectLst/>
                <a:latin typeface="Helvetica" pitchFamily="2" charset="0"/>
                <a:ea typeface="Times New Roman" panose="02020603050405020304" pitchFamily="18" charset="0"/>
                <a:cs typeface="Times New Roman" panose="02020603050405020304" pitchFamily="18" charset="0"/>
              </a:rPr>
              <a:t>CityLab</a:t>
            </a:r>
            <a:endParaRPr lang="pl-PL" sz="24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319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B0C82-9FC9-722C-7618-757D45B7BB57}"/>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1BBEB24-7D77-D129-86EF-1AD1DC2CD656}"/>
              </a:ext>
            </a:extLst>
          </p:cNvPr>
          <p:cNvSpPr>
            <a:spLocks noGrp="1"/>
          </p:cNvSpPr>
          <p:nvPr>
            <p:ph idx="1"/>
          </p:nvPr>
        </p:nvSpPr>
        <p:spPr>
          <a:xfrm>
            <a:off x="1209261" y="1043609"/>
            <a:ext cx="9773478" cy="5133354"/>
          </a:xfrm>
        </p:spPr>
        <p:txBody>
          <a:bodyPr>
            <a:normAutofit fontScale="77500" lnSpcReduction="20000"/>
          </a:bodyPr>
          <a:lstStyle/>
          <a:p>
            <a:pPr marL="0" indent="0" algn="ctr">
              <a:lnSpc>
                <a:spcPct val="115000"/>
              </a:lnSpc>
              <a:buNone/>
            </a:pPr>
            <a:r>
              <a:rPr lang="pl-PL" sz="4100" dirty="0" err="1">
                <a:effectLst/>
                <a:latin typeface="Helvetica" pitchFamily="2" charset="0"/>
                <a:ea typeface="Times New Roman" panose="02020603050405020304" pitchFamily="18" charset="0"/>
                <a:cs typeface="Times New Roman" panose="02020603050405020304" pitchFamily="18" charset="0"/>
              </a:rPr>
              <a:t>https</a:t>
            </a:r>
            <a:r>
              <a:rPr lang="pl-PL" sz="4100" dirty="0">
                <a:effectLst/>
                <a:latin typeface="Helvetica" pitchFamily="2" charset="0"/>
                <a:ea typeface="Times New Roman" panose="02020603050405020304" pitchFamily="18" charset="0"/>
                <a:cs typeface="Times New Roman" panose="02020603050405020304" pitchFamily="18" charset="0"/>
              </a:rPr>
              <a:t>://</a:t>
            </a:r>
            <a:r>
              <a:rPr lang="pl-PL" sz="4100" dirty="0" err="1">
                <a:effectLst/>
                <a:latin typeface="Helvetica" pitchFamily="2" charset="0"/>
                <a:ea typeface="Times New Roman" panose="02020603050405020304" pitchFamily="18" charset="0"/>
                <a:cs typeface="Times New Roman" panose="02020603050405020304" pitchFamily="18" charset="0"/>
              </a:rPr>
              <a:t>warsztatykultury.pl</a:t>
            </a:r>
            <a:r>
              <a:rPr lang="pl-PL" sz="4100" dirty="0">
                <a:effectLst/>
                <a:latin typeface="Helvetica" pitchFamily="2" charset="0"/>
                <a:ea typeface="Times New Roman" panose="02020603050405020304" pitchFamily="18" charset="0"/>
                <a:cs typeface="Times New Roman" panose="02020603050405020304" pitchFamily="18" charset="0"/>
              </a:rPr>
              <a:t>/badania/</a:t>
            </a:r>
            <a:endParaRPr lang="pl-PL" sz="2600" dirty="0">
              <a:effectLst/>
              <a:latin typeface="Helvetica" pitchFamily="2" charset="0"/>
              <a:ea typeface="Times New Roman" panose="02020603050405020304" pitchFamily="18" charset="0"/>
              <a:cs typeface="Times New Roman" panose="02020603050405020304" pitchFamily="18" charset="0"/>
            </a:endParaRPr>
          </a:p>
          <a:p>
            <a:pPr marL="0" indent="0" algn="ctr">
              <a:lnSpc>
                <a:spcPct val="115000"/>
              </a:lnSpc>
              <a:buNone/>
            </a:pP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gn="ctr">
              <a:lnSpc>
                <a:spcPct val="115000"/>
              </a:lnSpc>
              <a:buNone/>
            </a:pPr>
            <a:r>
              <a:rPr lang="pl-PL" sz="3400" dirty="0">
                <a:effectLst/>
                <a:latin typeface="Helvetica" pitchFamily="2" charset="0"/>
                <a:ea typeface="Times New Roman" panose="02020603050405020304" pitchFamily="18" charset="0"/>
                <a:cs typeface="Times New Roman" panose="02020603050405020304" pitchFamily="18" charset="0"/>
              </a:rPr>
              <a:t>raport z badań AD 2024</a:t>
            </a:r>
          </a:p>
          <a:p>
            <a:pPr marL="0" indent="0" algn="ctr">
              <a:lnSpc>
                <a:spcPct val="115000"/>
              </a:lnSpc>
              <a:buNone/>
            </a:pPr>
            <a:r>
              <a:rPr lang="pl-PL" sz="3400" dirty="0">
                <a:effectLst/>
                <a:latin typeface="Helvetica" pitchFamily="2" charset="0"/>
                <a:ea typeface="Times New Roman" panose="02020603050405020304" pitchFamily="18" charset="0"/>
                <a:cs typeface="Times New Roman" panose="02020603050405020304" pitchFamily="18" charset="0"/>
              </a:rPr>
              <a:t>streszczenia w języku polskim i angielskim</a:t>
            </a:r>
          </a:p>
          <a:p>
            <a:pPr marL="0" indent="0" algn="ctr">
              <a:lnSpc>
                <a:spcPct val="115000"/>
              </a:lnSpc>
              <a:buNone/>
            </a:pPr>
            <a:r>
              <a:rPr lang="pl-PL" sz="3400" dirty="0">
                <a:effectLst/>
                <a:latin typeface="Helvetica" pitchFamily="2" charset="0"/>
                <a:ea typeface="Times New Roman" panose="02020603050405020304" pitchFamily="18" charset="0"/>
                <a:cs typeface="Times New Roman" panose="02020603050405020304" pitchFamily="18" charset="0"/>
              </a:rPr>
              <a:t>komentarz w tekście łatwym</a:t>
            </a:r>
          </a:p>
          <a:p>
            <a:pPr marL="0" indent="0" algn="ctr">
              <a:lnSpc>
                <a:spcPct val="115000"/>
              </a:lnSpc>
              <a:buNone/>
            </a:pPr>
            <a:r>
              <a:rPr lang="pl-PL" sz="3400" dirty="0">
                <a:effectLst/>
                <a:latin typeface="Helvetica" pitchFamily="2" charset="0"/>
                <a:ea typeface="Times New Roman" panose="02020603050405020304" pitchFamily="18" charset="0"/>
                <a:cs typeface="Times New Roman" panose="02020603050405020304" pitchFamily="18" charset="0"/>
              </a:rPr>
              <a:t> </a:t>
            </a:r>
          </a:p>
          <a:p>
            <a:pPr marL="0" indent="0" algn="ctr">
              <a:lnSpc>
                <a:spcPct val="115000"/>
              </a:lnSpc>
              <a:buNone/>
            </a:pPr>
            <a:r>
              <a:rPr lang="pl-PL" sz="3400" dirty="0">
                <a:effectLst/>
                <a:latin typeface="Helvetica" pitchFamily="2" charset="0"/>
                <a:ea typeface="Times New Roman" panose="02020603050405020304" pitchFamily="18" charset="0"/>
                <a:cs typeface="Times New Roman" panose="02020603050405020304" pitchFamily="18" charset="0"/>
              </a:rPr>
              <a:t>raporty z badań AD 2017</a:t>
            </a:r>
          </a:p>
          <a:p>
            <a:pPr marL="0" indent="0" algn="ctr">
              <a:lnSpc>
                <a:spcPct val="115000"/>
              </a:lnSpc>
              <a:buNone/>
            </a:pPr>
            <a:r>
              <a:rPr lang="pl-PL" sz="3400" dirty="0">
                <a:effectLst/>
                <a:latin typeface="Helvetica" pitchFamily="2" charset="0"/>
                <a:ea typeface="Times New Roman" panose="02020603050405020304" pitchFamily="18" charset="0"/>
                <a:cs typeface="Times New Roman" panose="02020603050405020304" pitchFamily="18" charset="0"/>
              </a:rPr>
              <a:t> </a:t>
            </a:r>
          </a:p>
          <a:p>
            <a:pPr marL="0" indent="0" algn="ctr">
              <a:lnSpc>
                <a:spcPct val="115000"/>
              </a:lnSpc>
              <a:buNone/>
            </a:pPr>
            <a:r>
              <a:rPr lang="pl-PL" sz="3400" dirty="0">
                <a:effectLst/>
                <a:latin typeface="Helvetica" pitchFamily="2" charset="0"/>
                <a:ea typeface="Times New Roman" panose="02020603050405020304" pitchFamily="18" charset="0"/>
                <a:cs typeface="Times New Roman" panose="02020603050405020304" pitchFamily="18" charset="0"/>
              </a:rPr>
              <a:t>narzędzia badawcze</a:t>
            </a:r>
          </a:p>
          <a:p>
            <a:pPr marL="0" indent="0" algn="ctr">
              <a:lnSpc>
                <a:spcPct val="115000"/>
              </a:lnSpc>
              <a:buNone/>
            </a:pPr>
            <a:r>
              <a:rPr lang="pl-PL" sz="3400" dirty="0">
                <a:effectLst/>
                <a:latin typeface="Helvetica" pitchFamily="2" charset="0"/>
                <a:ea typeface="Times New Roman" panose="02020603050405020304" pitchFamily="18" charset="0"/>
                <a:cs typeface="Times New Roman" panose="02020603050405020304" pitchFamily="18" charset="0"/>
              </a:rPr>
              <a:t>dane ilościowe + transkrypcje wywiadów</a:t>
            </a:r>
          </a:p>
          <a:p>
            <a:pPr marL="0" indent="0" algn="ctr">
              <a:lnSpc>
                <a:spcPct val="115000"/>
              </a:lnSpc>
              <a:buNone/>
            </a:pP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nSpc>
                <a:spcPct val="115000"/>
              </a:lnSpc>
              <a:buNone/>
            </a:pP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051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999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5F265-0FD7-9FF6-46D3-82D5730FAB1E}"/>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7FDE1B2-8B3A-C977-2178-8E63F6F0E5AA}"/>
              </a:ext>
            </a:extLst>
          </p:cNvPr>
          <p:cNvSpPr>
            <a:spLocks noGrp="1"/>
          </p:cNvSpPr>
          <p:nvPr>
            <p:ph idx="1"/>
          </p:nvPr>
        </p:nvSpPr>
        <p:spPr>
          <a:xfrm>
            <a:off x="1580322" y="1043609"/>
            <a:ext cx="9773478" cy="5133354"/>
          </a:xfrm>
        </p:spPr>
        <p:txBody>
          <a:bodyPr>
            <a:normAutofit/>
          </a:bodyPr>
          <a:lstStyle/>
          <a:p>
            <a:pPr marL="0" indent="0">
              <a:lnSpc>
                <a:spcPct val="115000"/>
              </a:lnSpc>
              <a:buNone/>
            </a:pPr>
            <a:r>
              <a:rPr lang="pl-PL" sz="2400" dirty="0">
                <a:effectLst/>
                <a:latin typeface="Helvetica" pitchFamily="2" charset="0"/>
                <a:ea typeface="Times New Roman" panose="02020603050405020304" pitchFamily="18" charset="0"/>
                <a:cs typeface="Times New Roman" panose="02020603050405020304" pitchFamily="18" charset="0"/>
              </a:rPr>
              <a:t>Zrealizowano w ramach grantów z Krajowego Planu Odbudowy i Zwiększenia Odporności Komponent: Odporność i Konkurencyjność Gospodarki; Inwestycja A2.5.1: Program wspierania działalności podmiotów sektora kultury i przemysłów kreatywnych na rzecz stymulowania ich rozwoju (KPO dla Kultury).</a:t>
            </a:r>
          </a:p>
        </p:txBody>
      </p:sp>
      <p:pic>
        <p:nvPicPr>
          <p:cNvPr id="2" name="Obraz 1" descr="Obraz zawierający tekst, zrzut ekranu, Czcionka, logo&#10;&#10;Opis wygenerowany automatycznie">
            <a:extLst>
              <a:ext uri="{FF2B5EF4-FFF2-40B4-BE49-F238E27FC236}">
                <a16:creationId xmlns:a16="http://schemas.microsoft.com/office/drawing/2014/main" id="{1C7DD874-2F1B-6E1D-3D31-29536184C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559" y="3429000"/>
            <a:ext cx="7658100" cy="2578100"/>
          </a:xfrm>
          <a:prstGeom prst="rect">
            <a:avLst/>
          </a:prstGeom>
        </p:spPr>
      </p:pic>
    </p:spTree>
    <p:extLst>
      <p:ext uri="{BB962C8B-B14F-4D97-AF65-F5344CB8AC3E}">
        <p14:creationId xmlns:p14="http://schemas.microsoft.com/office/powerpoint/2010/main" val="84241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A3A7DE-B8AE-FEE8-D494-668D3829C8A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35C00E9-1D59-9650-67EC-EB02AE7C9F2B}"/>
              </a:ext>
            </a:extLst>
          </p:cNvPr>
          <p:cNvSpPr>
            <a:spLocks noGrp="1"/>
          </p:cNvSpPr>
          <p:nvPr>
            <p:ph type="title"/>
          </p:nvPr>
        </p:nvSpPr>
        <p:spPr/>
        <p:txBody>
          <a:bodyPr>
            <a:noAutofit/>
          </a:bodyPr>
          <a:lstStyle/>
          <a:p>
            <a:pPr>
              <a:lnSpc>
                <a:spcPct val="115000"/>
              </a:lnSpc>
            </a:pP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Co można robić na </a:t>
            </a:r>
            <a:r>
              <a:rPr lang="pl-PL" sz="3200" kern="0" dirty="0" err="1">
                <a:solidFill>
                  <a:srgbClr val="000000"/>
                </a:solidFill>
                <a:effectLst/>
                <a:latin typeface="Helvetica" pitchFamily="2" charset="0"/>
                <a:ea typeface="Times New Roman" panose="02020603050405020304" pitchFamily="18" charset="0"/>
              </a:rPr>
              <a:t>Carnavale</a:t>
            </a:r>
            <a:r>
              <a:rPr lang="pl-PL" sz="3200" kern="0" dirty="0">
                <a:solidFill>
                  <a:srgbClr val="000000"/>
                </a:solidFill>
                <a:effectLst/>
                <a:latin typeface="Helvetica" pitchFamily="2" charset="0"/>
                <a:ea typeface="Times New Roman" panose="02020603050405020304" pitchFamily="18" charset="0"/>
              </a:rPr>
              <a:t> Sztukmistrzów</a:t>
            </a: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a:t>
            </a:r>
            <a:endParaRPr lang="pl-PL" sz="3200" dirty="0">
              <a:latin typeface="Helvetica" pitchFamily="2" charset="0"/>
            </a:endParaRPr>
          </a:p>
        </p:txBody>
      </p:sp>
      <p:sp>
        <p:nvSpPr>
          <p:cNvPr id="3" name="Symbol zastępczy zawartości 2">
            <a:extLst>
              <a:ext uri="{FF2B5EF4-FFF2-40B4-BE49-F238E27FC236}">
                <a16:creationId xmlns:a16="http://schemas.microsoft.com/office/drawing/2014/main" id="{75CC2374-1C1A-BF71-0A1D-FB90EABF83A6}"/>
              </a:ext>
            </a:extLst>
          </p:cNvPr>
          <p:cNvSpPr>
            <a:spLocks noGrp="1"/>
          </p:cNvSpPr>
          <p:nvPr>
            <p:ph idx="1"/>
          </p:nvPr>
        </p:nvSpPr>
        <p:spPr>
          <a:xfrm>
            <a:off x="838200" y="1546412"/>
            <a:ext cx="10515600" cy="4630551"/>
          </a:xfrm>
        </p:spPr>
        <p:txBody>
          <a:bodyPr>
            <a:normAutofit fontScale="92500" lnSpcReduction="20000"/>
          </a:bodyPr>
          <a:lstStyle/>
          <a:p>
            <a:pPr marL="342900" lvl="0" indent="-342900">
              <a:lnSpc>
                <a:spcPct val="115000"/>
              </a:lnSpc>
              <a:buFont typeface="Symbol" pitchFamily="2" charset="2"/>
              <a:buChar char=""/>
            </a:pPr>
            <a:r>
              <a:rPr lang="pl-PL" sz="2600" dirty="0">
                <a:solidFill>
                  <a:srgbClr val="000000"/>
                </a:solidFill>
                <a:effectLst/>
                <a:latin typeface="Helvetica" pitchFamily="2" charset="0"/>
                <a:ea typeface="Times New Roman" panose="02020603050405020304" pitchFamily="18" charset="0"/>
              </a:rPr>
              <a:t>bezpłatne uliczne występy – 91,7%</a:t>
            </a:r>
            <a:endParaRPr lang="pl-PL" sz="26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itchFamily="2" charset="2"/>
              <a:buChar char=""/>
            </a:pPr>
            <a:r>
              <a:rPr lang="pl-PL" sz="2600" dirty="0">
                <a:solidFill>
                  <a:srgbClr val="000000"/>
                </a:solidFill>
                <a:effectLst/>
                <a:latin typeface="Helvetica" pitchFamily="2" charset="0"/>
                <a:ea typeface="Times New Roman" panose="02020603050405020304" pitchFamily="18" charset="0"/>
              </a:rPr>
              <a:t>bezpłatne wieczorne widowiska na Placu Litewskim i/lub Placu Zamkowym – 64,2%</a:t>
            </a:r>
            <a:endParaRPr lang="pl-PL" sz="26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itchFamily="2" charset="2"/>
              <a:buChar char=""/>
            </a:pPr>
            <a:r>
              <a:rPr lang="pl-PL" sz="2600" dirty="0" err="1">
                <a:solidFill>
                  <a:srgbClr val="000000"/>
                </a:solidFill>
                <a:effectLst/>
                <a:latin typeface="Helvetica" pitchFamily="2" charset="0"/>
                <a:ea typeface="Times New Roman" panose="02020603050405020304" pitchFamily="18" charset="0"/>
              </a:rPr>
              <a:t>foodtrucki</a:t>
            </a:r>
            <a:r>
              <a:rPr lang="pl-PL" sz="2600" dirty="0">
                <a:solidFill>
                  <a:srgbClr val="000000"/>
                </a:solidFill>
                <a:effectLst/>
                <a:latin typeface="Helvetica" pitchFamily="2" charset="0"/>
                <a:ea typeface="Times New Roman" panose="02020603050405020304" pitchFamily="18" charset="0"/>
              </a:rPr>
              <a:t> / strefa gastronomiczna / bar na terenie festiwalowym – 34,7%</a:t>
            </a:r>
            <a:endParaRPr lang="pl-PL" sz="26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itchFamily="2" charset="2"/>
              <a:buChar char=""/>
            </a:pPr>
            <a:r>
              <a:rPr lang="pl-PL" sz="2600" dirty="0">
                <a:solidFill>
                  <a:srgbClr val="000000"/>
                </a:solidFill>
                <a:effectLst/>
                <a:latin typeface="Helvetica" pitchFamily="2" charset="0"/>
                <a:ea typeface="Times New Roman" panose="02020603050405020304" pitchFamily="18" charset="0"/>
              </a:rPr>
              <a:t>atrakcje dla dzieci i dorosłych na Błoniach – 28,2%</a:t>
            </a:r>
            <a:endParaRPr lang="pl-PL" sz="26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itchFamily="2" charset="2"/>
              <a:buChar char=""/>
            </a:pPr>
            <a:r>
              <a:rPr lang="pl-PL" sz="2600" dirty="0">
                <a:solidFill>
                  <a:srgbClr val="000000"/>
                </a:solidFill>
                <a:effectLst/>
                <a:latin typeface="Helvetica" pitchFamily="2" charset="0"/>
                <a:ea typeface="Times New Roman" panose="02020603050405020304" pitchFamily="18" charset="0"/>
              </a:rPr>
              <a:t>wystawy – 23,8%</a:t>
            </a:r>
            <a:endParaRPr lang="pl-PL" sz="26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itchFamily="2" charset="2"/>
              <a:buChar char=""/>
            </a:pPr>
            <a:r>
              <a:rPr lang="pl-PL" sz="2600" dirty="0">
                <a:solidFill>
                  <a:srgbClr val="000000"/>
                </a:solidFill>
                <a:effectLst/>
                <a:latin typeface="Helvetica" pitchFamily="2" charset="0"/>
                <a:ea typeface="Times New Roman" panose="02020603050405020304" pitchFamily="18" charset="0"/>
              </a:rPr>
              <a:t>atrakcje dla dzieci i rodzin w Miasteczku Cyrkowym na placu Litewskim – 17,9%</a:t>
            </a:r>
            <a:endParaRPr lang="pl-PL" sz="26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itchFamily="2" charset="2"/>
              <a:buChar char=""/>
            </a:pPr>
            <a:r>
              <a:rPr lang="pl-PL" sz="2600" dirty="0">
                <a:solidFill>
                  <a:srgbClr val="000000"/>
                </a:solidFill>
                <a:effectLst/>
                <a:latin typeface="Helvetica" pitchFamily="2" charset="0"/>
                <a:ea typeface="Times New Roman" panose="02020603050405020304" pitchFamily="18" charset="0"/>
              </a:rPr>
              <a:t>płatne występy (z wymaganym biletem) – 14,8%</a:t>
            </a:r>
          </a:p>
          <a:p>
            <a:pPr marL="0" lvl="0" indent="0" algn="r">
              <a:lnSpc>
                <a:spcPct val="115000"/>
              </a:lnSpc>
              <a:buNone/>
            </a:pPr>
            <a:r>
              <a:rPr lang="pl-PL" sz="1900" dirty="0">
                <a:solidFill>
                  <a:srgbClr val="000000"/>
                </a:solidFill>
                <a:latin typeface="Times New Roman" panose="02020603050405020304" pitchFamily="18" charset="0"/>
                <a:ea typeface="Times New Roman" panose="02020603050405020304" pitchFamily="18" charset="0"/>
              </a:rPr>
              <a:t>[</a:t>
            </a:r>
            <a:r>
              <a:rPr lang="pl-PL" sz="1900" kern="0" dirty="0">
                <a:solidFill>
                  <a:srgbClr val="000000"/>
                </a:solidFill>
                <a:effectLst/>
                <a:latin typeface="Helvetica" pitchFamily="2" charset="0"/>
                <a:ea typeface="Times New Roman" panose="02020603050405020304" pitchFamily="18" charset="0"/>
                <a:cs typeface="Times New Roman" panose="02020603050405020304" pitchFamily="18" charset="0"/>
              </a:rPr>
              <a:t>„Z których z poniższych atrakcji festiwalowych skorzystał/a lub zamierza Pan/i skorzystać?” </a:t>
            </a:r>
            <a:br>
              <a:rPr lang="pl-PL" sz="1900" kern="0" dirty="0">
                <a:solidFill>
                  <a:srgbClr val="000000"/>
                </a:solidFill>
                <a:effectLst/>
                <a:latin typeface="Helvetica" pitchFamily="2" charset="0"/>
                <a:ea typeface="Times New Roman" panose="02020603050405020304" pitchFamily="18" charset="0"/>
                <a:cs typeface="Times New Roman" panose="02020603050405020304" pitchFamily="18" charset="0"/>
              </a:rPr>
            </a:br>
            <a:r>
              <a:rPr lang="pl-PL" sz="1900" kern="0" dirty="0">
                <a:solidFill>
                  <a:srgbClr val="000000"/>
                </a:solidFill>
                <a:effectLst/>
                <a:latin typeface="Helvetica" pitchFamily="2" charset="0"/>
                <a:ea typeface="Times New Roman" panose="02020603050405020304" pitchFamily="18" charset="0"/>
                <a:cs typeface="Times New Roman" panose="02020603050405020304" pitchFamily="18" charset="0"/>
              </a:rPr>
              <a:t>(możliwość zaznaczenia dowolnej liczbę odpowiedzi)]</a:t>
            </a:r>
            <a:endParaRPr lang="pl-PL" sz="1900" dirty="0">
              <a:solidFill>
                <a:srgbClr val="000000"/>
              </a:solidFill>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178882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F80E6D-9A95-ACFC-36FB-06015A78791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8258300-53EB-3869-A2EF-79A81733D4B6}"/>
              </a:ext>
            </a:extLst>
          </p:cNvPr>
          <p:cNvSpPr>
            <a:spLocks noGrp="1"/>
          </p:cNvSpPr>
          <p:nvPr>
            <p:ph type="title"/>
          </p:nvPr>
        </p:nvSpPr>
        <p:spPr/>
        <p:txBody>
          <a:bodyPr>
            <a:noAutofit/>
          </a:bodyPr>
          <a:lstStyle/>
          <a:p>
            <a:pPr algn="l">
              <a:lnSpc>
                <a:spcPct val="115000"/>
              </a:lnSpc>
              <a:tabLst>
                <a:tab pos="228600" algn="l"/>
                <a:tab pos="449580" algn="l"/>
              </a:tabLst>
            </a:pP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Czym jest </a:t>
            </a:r>
            <a:r>
              <a:rPr lang="pl-PL" sz="3200" dirty="0" err="1">
                <a:solidFill>
                  <a:srgbClr val="000000"/>
                </a:solidFill>
                <a:effectLst/>
                <a:latin typeface="Helvetica" pitchFamily="2" charset="0"/>
                <a:ea typeface="Times New Roman" panose="02020603050405020304" pitchFamily="18" charset="0"/>
                <a:cs typeface="Times New Roman" panose="02020603050405020304" pitchFamily="18" charset="0"/>
              </a:rPr>
              <a:t>Carnaval</a:t>
            </a: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 Sztukmistrzów w oczach publiczności?</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8B3BCEF0-CF15-C77C-04B4-DF90B444E753}"/>
              </a:ext>
            </a:extLst>
          </p:cNvPr>
          <p:cNvSpPr>
            <a:spLocks noGrp="1"/>
          </p:cNvSpPr>
          <p:nvPr>
            <p:ph idx="1"/>
          </p:nvPr>
        </p:nvSpPr>
        <p:spPr/>
        <p:txBody>
          <a:bodyPr>
            <a:noAutofit/>
          </a:bodyPr>
          <a:lstStyle/>
          <a:p>
            <a:pPr marL="0" indent="0">
              <a:lnSpc>
                <a:spcPct val="114000"/>
              </a:lnSpc>
              <a:spcBef>
                <a:spcPts val="0"/>
              </a:spcBef>
              <a:buNone/>
            </a:pPr>
            <a:r>
              <a:rPr lang="pl-PL" sz="2300" dirty="0">
                <a:solidFill>
                  <a:srgbClr val="000000"/>
                </a:solidFill>
                <a:effectLst/>
                <a:latin typeface="Helvetica" pitchFamily="2" charset="0"/>
                <a:ea typeface="Times New Roman" panose="02020603050405020304" pitchFamily="18" charset="0"/>
                <a:cs typeface="Times New Roman" panose="02020603050405020304" pitchFamily="18" charset="0"/>
              </a:rPr>
              <a:t>chęć zabawienia się, oderwania od codziennego życia </a:t>
            </a:r>
            <a:endParaRPr lang="pl-PL" sz="2300" dirty="0">
              <a:effectLst/>
              <a:latin typeface="Helvetica" pitchFamily="2" charset="0"/>
              <a:ea typeface="Times New Roman" panose="02020603050405020304" pitchFamily="18" charset="0"/>
              <a:cs typeface="Times New Roman" panose="02020603050405020304" pitchFamily="18" charset="0"/>
            </a:endParaRPr>
          </a:p>
          <a:p>
            <a:pPr marL="0" indent="0">
              <a:lnSpc>
                <a:spcPct val="114000"/>
              </a:lnSpc>
              <a:spcBef>
                <a:spcPts val="0"/>
              </a:spcBef>
              <a:buNone/>
            </a:pPr>
            <a:endParaRPr lang="pl-PL" sz="2300" dirty="0">
              <a:effectLst/>
              <a:latin typeface="Helvetica" pitchFamily="2" charset="0"/>
              <a:ea typeface="Times New Roman" panose="02020603050405020304" pitchFamily="18" charset="0"/>
              <a:cs typeface="Times New Roman" panose="02020603050405020304" pitchFamily="18" charset="0"/>
            </a:endParaRPr>
          </a:p>
          <a:p>
            <a:pPr marL="0" indent="0">
              <a:lnSpc>
                <a:spcPct val="114000"/>
              </a:lnSpc>
              <a:spcBef>
                <a:spcPts val="0"/>
              </a:spcBef>
              <a:buNone/>
            </a:pPr>
            <a:r>
              <a:rPr lang="pl-PL" sz="2300" dirty="0">
                <a:solidFill>
                  <a:srgbClr val="000000"/>
                </a:solidFill>
                <a:effectLst/>
                <a:latin typeface="Helvetica" pitchFamily="2" charset="0"/>
                <a:ea typeface="Times New Roman" panose="02020603050405020304" pitchFamily="18" charset="0"/>
                <a:cs typeface="Times New Roman" panose="02020603050405020304" pitchFamily="18" charset="0"/>
              </a:rPr>
              <a:t>zachwyt nad wyjątkowymi zdolnościami artystów i artystek: sprawnością fizyczną, finezją, a także poczuciem humoru i umiejętnością żywego angażowania publiczności</a:t>
            </a:r>
          </a:p>
          <a:p>
            <a:pPr marL="0" indent="0">
              <a:lnSpc>
                <a:spcPct val="114000"/>
              </a:lnSpc>
              <a:spcBef>
                <a:spcPts val="0"/>
              </a:spcBef>
              <a:buNone/>
            </a:pPr>
            <a:endParaRPr lang="pl-PL" sz="2300" i="1"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indent="0">
              <a:lnSpc>
                <a:spcPct val="114000"/>
              </a:lnSpc>
              <a:buNone/>
            </a:pPr>
            <a:r>
              <a:rPr lang="pl-PL" sz="2300" i="1" dirty="0">
                <a:solidFill>
                  <a:srgbClr val="000000"/>
                </a:solidFill>
                <a:effectLst/>
                <a:latin typeface="Helvetica" pitchFamily="2" charset="0"/>
                <a:ea typeface="Times New Roman" panose="02020603050405020304" pitchFamily="18" charset="0"/>
                <a:cs typeface="Times New Roman" panose="02020603050405020304" pitchFamily="18" charset="0"/>
              </a:rPr>
              <a:t>Właściwie wszędzie, gdzie człowiek się nie obróci, to coś ciekawego się dzieje. Nad głowami, na </a:t>
            </a:r>
            <a:r>
              <a:rPr lang="pl-PL" sz="2300" i="1" dirty="0" err="1">
                <a:solidFill>
                  <a:srgbClr val="000000"/>
                </a:solidFill>
                <a:effectLst/>
                <a:latin typeface="Helvetica" pitchFamily="2" charset="0"/>
                <a:ea typeface="Times New Roman" panose="02020603050405020304" pitchFamily="18" charset="0"/>
                <a:cs typeface="Times New Roman" panose="02020603050405020304" pitchFamily="18" charset="0"/>
              </a:rPr>
              <a:t>slackach</a:t>
            </a:r>
            <a:r>
              <a:rPr lang="pl-PL" sz="2300" i="1" dirty="0">
                <a:solidFill>
                  <a:srgbClr val="000000"/>
                </a:solidFill>
                <a:effectLst/>
                <a:latin typeface="Helvetica" pitchFamily="2" charset="0"/>
                <a:ea typeface="Times New Roman" panose="02020603050405020304" pitchFamily="18" charset="0"/>
                <a:cs typeface="Times New Roman" panose="02020603050405020304" pitchFamily="18" charset="0"/>
              </a:rPr>
              <a:t> właśnie chodzą. I ta atmosfera, gdzie każdy jest po to, żeby się dobrze bawić i żeby być zadowolonym. </a:t>
            </a:r>
            <a:r>
              <a:rPr lang="pl-PL" sz="2300" dirty="0">
                <a:solidFill>
                  <a:srgbClr val="000000"/>
                </a:solidFill>
                <a:effectLst/>
                <a:latin typeface="Helvetica" pitchFamily="2" charset="0"/>
                <a:ea typeface="Times New Roman" panose="02020603050405020304" pitchFamily="18" charset="0"/>
                <a:cs typeface="Times New Roman" panose="02020603050405020304" pitchFamily="18" charset="0"/>
              </a:rPr>
              <a:t>(mężczyzna, mieszka w Krakowie, był na dwóch edycjach festiwalu)</a:t>
            </a:r>
            <a:endParaRPr lang="pl-PL" sz="23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254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6682DF-09E2-31C7-52B9-8C97CA1948B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A8AC3FC-23A2-200D-8668-B3ABE430697E}"/>
              </a:ext>
            </a:extLst>
          </p:cNvPr>
          <p:cNvSpPr>
            <a:spLocks noGrp="1"/>
          </p:cNvSpPr>
          <p:nvPr>
            <p:ph type="title"/>
          </p:nvPr>
        </p:nvSpPr>
        <p:spPr/>
        <p:txBody>
          <a:bodyPr>
            <a:noAutofit/>
          </a:bodyPr>
          <a:lstStyle/>
          <a:p>
            <a:pPr algn="l">
              <a:lnSpc>
                <a:spcPct val="115000"/>
              </a:lnSpc>
              <a:tabLst>
                <a:tab pos="228600" algn="l"/>
                <a:tab pos="449580" algn="l"/>
              </a:tabLst>
            </a:pP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Czym jest </a:t>
            </a:r>
            <a:r>
              <a:rPr lang="pl-PL" sz="3200" dirty="0" err="1">
                <a:solidFill>
                  <a:srgbClr val="000000"/>
                </a:solidFill>
                <a:effectLst/>
                <a:latin typeface="Helvetica" pitchFamily="2" charset="0"/>
                <a:ea typeface="Times New Roman" panose="02020603050405020304" pitchFamily="18" charset="0"/>
                <a:cs typeface="Times New Roman" panose="02020603050405020304" pitchFamily="18" charset="0"/>
              </a:rPr>
              <a:t>Carnaval</a:t>
            </a: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 Sztukmistrzów w oczach publiczności?</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4B94AF3E-0E04-52DF-EA7D-BAAF83BFCC35}"/>
              </a:ext>
            </a:extLst>
          </p:cNvPr>
          <p:cNvSpPr>
            <a:spLocks noGrp="1"/>
          </p:cNvSpPr>
          <p:nvPr>
            <p:ph idx="1"/>
          </p:nvPr>
        </p:nvSpPr>
        <p:spPr/>
        <p:txBody>
          <a:bodyPr>
            <a:normAutofit lnSpcReduction="10000"/>
          </a:bodyPr>
          <a:lstStyle/>
          <a:p>
            <a:pPr marL="0" indent="0">
              <a:lnSpc>
                <a:spcPct val="114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nagromadzenie wydarzeń w przestrzeni publicznej -&gt; poczucie intensywności </a:t>
            </a:r>
            <a:endParaRPr lang="pl-PL" sz="2400" i="1" dirty="0">
              <a:solidFill>
                <a:srgbClr val="000000"/>
              </a:solidFill>
              <a:latin typeface="Helvetica" pitchFamily="2" charset="0"/>
              <a:ea typeface="Times New Roman" panose="02020603050405020304" pitchFamily="18" charset="0"/>
              <a:cs typeface="Times New Roman" panose="02020603050405020304" pitchFamily="18" charset="0"/>
            </a:endParaRPr>
          </a:p>
          <a:p>
            <a:pPr marL="0" indent="0">
              <a:lnSpc>
                <a:spcPct val="114000"/>
              </a:lnSpc>
              <a:buNone/>
            </a:pPr>
            <a:endParaRPr lang="pl-PL" sz="2400" i="1"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indent="0">
              <a:lnSpc>
                <a:spcPct val="114000"/>
              </a:lnSpc>
              <a:buNone/>
            </a:pPr>
            <a:r>
              <a:rPr lang="pl-PL" sz="2400" i="1" dirty="0">
                <a:solidFill>
                  <a:srgbClr val="000000"/>
                </a:solidFill>
                <a:effectLst/>
                <a:latin typeface="Helvetica" pitchFamily="2" charset="0"/>
                <a:ea typeface="Times New Roman" panose="02020603050405020304" pitchFamily="18" charset="0"/>
                <a:cs typeface="Times New Roman" panose="02020603050405020304" pitchFamily="18" charset="0"/>
              </a:rPr>
              <a:t>Bardzo lubię to, że to jest festiwal, który się dzieje w mieście. Oczywiście są te przestrzenie dedykowane – namiot cyrkowy i tak dalej. Ale dużo rzeczy się dzieje w przestrzeni miejskiej. (…) czasem jest tak, że my jesteśmy za zamkniętymi drzwiami i trzeba wiedzieć albo znać kogoś, żeby się tam dostać, a nie każdy też ma odwagę. To jest super, że wychodzimy i jest dużo osób, które po prostu przechodząc natykają się na to.</a:t>
            </a: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 (kobieta, mieszka we Wrocławiu, była na co najmniej czterech edycjach festiwalu)</a:t>
            </a:r>
            <a:endParaRPr lang="pl-PL" sz="24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31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38F6F1-CC0F-A059-4E64-56F7EC33B9DD}"/>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A5DE7D3-319C-E0D7-FCB8-29D84F97DC98}"/>
              </a:ext>
            </a:extLst>
          </p:cNvPr>
          <p:cNvSpPr>
            <a:spLocks noGrp="1"/>
          </p:cNvSpPr>
          <p:nvPr>
            <p:ph idx="1"/>
          </p:nvPr>
        </p:nvSpPr>
        <p:spPr>
          <a:xfrm>
            <a:off x="838200" y="775252"/>
            <a:ext cx="10515600" cy="5401711"/>
          </a:xfrm>
        </p:spPr>
        <p:txBody>
          <a:bodyPr>
            <a:normAutofit/>
          </a:bodyPr>
          <a:lstStyle/>
          <a:p>
            <a:pPr marL="0" indent="0" algn="ctr">
              <a:lnSpc>
                <a:spcPct val="115000"/>
              </a:lnSpc>
              <a:buNone/>
            </a:pPr>
            <a:endPar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indent="0" algn="ctr">
              <a:lnSpc>
                <a:spcPct val="115000"/>
              </a:lnSpc>
              <a:buNone/>
            </a:pPr>
            <a:r>
              <a:rPr lang="pl-PL" sz="3200" dirty="0">
                <a:solidFill>
                  <a:srgbClr val="000000"/>
                </a:solidFill>
                <a:effectLst/>
                <a:latin typeface="Helvetica" pitchFamily="2" charset="0"/>
                <a:ea typeface="Times New Roman" panose="02020603050405020304" pitchFamily="18" charset="0"/>
              </a:rPr>
              <a:t>95,6% osób uczestniczących w </a:t>
            </a:r>
            <a:r>
              <a:rPr lang="pl-PL" sz="3200" dirty="0" err="1">
                <a:solidFill>
                  <a:srgbClr val="000000"/>
                </a:solidFill>
                <a:effectLst/>
                <a:latin typeface="Helvetica" pitchFamily="2" charset="0"/>
                <a:ea typeface="Times New Roman" panose="02020603050405020304" pitchFamily="18" charset="0"/>
              </a:rPr>
              <a:t>Carnavale</a:t>
            </a:r>
            <a:r>
              <a:rPr lang="pl-PL" sz="3200" dirty="0">
                <a:solidFill>
                  <a:srgbClr val="000000"/>
                </a:solidFill>
                <a:effectLst/>
                <a:latin typeface="Helvetica" pitchFamily="2" charset="0"/>
                <a:ea typeface="Times New Roman" panose="02020603050405020304" pitchFamily="18" charset="0"/>
              </a:rPr>
              <a:t> Sztukmistrzów poleciłoby go swoim znajomym</a:t>
            </a:r>
          </a:p>
          <a:p>
            <a:pPr marL="0" indent="0" algn="ctr">
              <a:lnSpc>
                <a:spcPct val="115000"/>
              </a:lnSpc>
              <a:buNone/>
            </a:pPr>
            <a:endParaRPr lang="pl-PL" sz="3200" dirty="0">
              <a:effectLst/>
              <a:latin typeface="Times New Roman" panose="02020603050405020304" pitchFamily="18" charset="0"/>
              <a:ea typeface="Times New Roman" panose="02020603050405020304" pitchFamily="18" charset="0"/>
            </a:endParaRPr>
          </a:p>
          <a:p>
            <a:pPr marL="0" indent="0" algn="ctr">
              <a:lnSpc>
                <a:spcPct val="115000"/>
              </a:lnSpc>
              <a:buNone/>
            </a:pPr>
            <a:r>
              <a:rPr lang="pl-PL" sz="3200" dirty="0">
                <a:solidFill>
                  <a:srgbClr val="000000"/>
                </a:solidFill>
                <a:effectLst/>
                <a:latin typeface="Helvetica" pitchFamily="2" charset="0"/>
                <a:ea typeface="Times New Roman" panose="02020603050405020304" pitchFamily="18" charset="0"/>
              </a:rPr>
              <a:t>83,4% twierdzi, że weźmie udział w festiwalu </a:t>
            </a:r>
            <a:br>
              <a:rPr lang="pl-PL" sz="3200" dirty="0">
                <a:solidFill>
                  <a:srgbClr val="000000"/>
                </a:solidFill>
                <a:effectLst/>
                <a:latin typeface="Helvetica" pitchFamily="2" charset="0"/>
                <a:ea typeface="Times New Roman" panose="02020603050405020304" pitchFamily="18" charset="0"/>
              </a:rPr>
            </a:br>
            <a:r>
              <a:rPr lang="pl-PL" sz="3200" dirty="0">
                <a:solidFill>
                  <a:srgbClr val="000000"/>
                </a:solidFill>
                <a:effectLst/>
                <a:latin typeface="Helvetica" pitchFamily="2" charset="0"/>
                <a:ea typeface="Times New Roman" panose="02020603050405020304" pitchFamily="18" charset="0"/>
              </a:rPr>
              <a:t>w kolejnym roku</a:t>
            </a:r>
            <a:endParaRPr lang="pl-PL" sz="3200" dirty="0">
              <a:effectLst/>
              <a:latin typeface="Times New Roman" panose="02020603050405020304" pitchFamily="18" charset="0"/>
              <a:ea typeface="Times New Roman" panose="02020603050405020304" pitchFamily="18" charset="0"/>
            </a:endParaRPr>
          </a:p>
          <a:p>
            <a:pPr marL="0" indent="0" algn="ctr">
              <a:lnSpc>
                <a:spcPct val="115000"/>
              </a:lnSpc>
              <a:buNone/>
            </a:pP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741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8F2E00-BDE5-F644-5582-FE363F2081D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8BB91C3-EEAA-E9B0-0184-E449E4A6AA8E}"/>
              </a:ext>
            </a:extLst>
          </p:cNvPr>
          <p:cNvSpPr>
            <a:spLocks noGrp="1"/>
          </p:cNvSpPr>
          <p:nvPr>
            <p:ph type="title"/>
          </p:nvPr>
        </p:nvSpPr>
        <p:spPr/>
        <p:txBody>
          <a:bodyPr>
            <a:noAutofit/>
          </a:bodyPr>
          <a:lstStyle/>
          <a:p>
            <a:pPr algn="l">
              <a:lnSpc>
                <a:spcPct val="115000"/>
              </a:lnSpc>
              <a:tabLst>
                <a:tab pos="228600" algn="l"/>
                <a:tab pos="449580" algn="l"/>
              </a:tabLst>
            </a:pPr>
            <a:r>
              <a:rPr lang="pl-PL" sz="3200" dirty="0">
                <a:solidFill>
                  <a:srgbClr val="000000"/>
                </a:solidFill>
                <a:effectLst/>
                <a:latin typeface="Helvetica" pitchFamily="2" charset="0"/>
                <a:ea typeface="Times New Roman" panose="02020603050405020304" pitchFamily="18" charset="0"/>
                <a:cs typeface="Times New Roman" panose="02020603050405020304" pitchFamily="18" charset="0"/>
              </a:rPr>
              <a:t>… jednak</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2EDD7024-FE8F-ECD7-7C28-DC31E8AC0B76}"/>
              </a:ext>
            </a:extLst>
          </p:cNvPr>
          <p:cNvSpPr>
            <a:spLocks noGrp="1"/>
          </p:cNvSpPr>
          <p:nvPr>
            <p:ph idx="1"/>
          </p:nvPr>
        </p:nvSpPr>
        <p:spPr/>
        <p:txBody>
          <a:bodyPr>
            <a:normAutofit/>
          </a:bodyPr>
          <a:lstStyle/>
          <a:p>
            <a:pPr marL="0" indent="0">
              <a:lnSpc>
                <a:spcPct val="115000"/>
              </a:lnSpc>
              <a:buNone/>
            </a:pPr>
            <a:r>
              <a:rPr lang="pl-PL" sz="2400" dirty="0">
                <a:solidFill>
                  <a:srgbClr val="000000"/>
                </a:solidFill>
                <a:effectLst/>
                <a:latin typeface="Helvetica" pitchFamily="2" charset="0"/>
                <a:ea typeface="Times New Roman" panose="02020603050405020304" pitchFamily="18" charset="0"/>
              </a:rPr>
              <a:t>stali bywalcy wyraźnie dostrzegają „kurczenie się” festiwalu: coraz mniejszą różnorodność występów, brak spektakularnego spektaklu na Placu Zamkowym</a:t>
            </a:r>
            <a:endParaRPr lang="pl-PL" sz="2400" dirty="0">
              <a:effectLst/>
              <a:latin typeface="Times New Roman" panose="02020603050405020304" pitchFamily="18" charset="0"/>
              <a:ea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rPr>
              <a:t>budżet festiwalu w 2023 roku był niższy niż w 2017, przy stałych wzrostach cen i spadku wartości pieniądza</a:t>
            </a:r>
          </a:p>
          <a:p>
            <a:pPr marL="0" indent="0">
              <a:lnSpc>
                <a:spcPct val="115000"/>
              </a:lnSpc>
              <a:buNone/>
            </a:pPr>
            <a:endParaRPr lang="pl-PL" sz="2400" dirty="0">
              <a:effectLst/>
              <a:latin typeface="Times New Roman" panose="02020603050405020304" pitchFamily="18" charset="0"/>
              <a:ea typeface="Times New Roman" panose="02020603050405020304" pitchFamily="18" charset="0"/>
            </a:endParaRPr>
          </a:p>
          <a:p>
            <a:pPr marL="0" indent="0">
              <a:lnSpc>
                <a:spcPct val="115000"/>
              </a:lnSpc>
              <a:buNone/>
            </a:pPr>
            <a:r>
              <a:rPr lang="pl-PL" sz="2400" dirty="0">
                <a:solidFill>
                  <a:srgbClr val="000000"/>
                </a:solidFill>
                <a:effectLst/>
                <a:latin typeface="Helvetica" pitchFamily="2" charset="0"/>
                <a:ea typeface="Times New Roman" panose="02020603050405020304" pitchFamily="18" charset="0"/>
              </a:rPr>
              <a:t>dalsze niedofinansowanie </a:t>
            </a:r>
            <a:r>
              <a:rPr lang="pl-PL" sz="2400" dirty="0" err="1">
                <a:solidFill>
                  <a:srgbClr val="000000"/>
                </a:solidFill>
                <a:effectLst/>
                <a:latin typeface="Helvetica" pitchFamily="2" charset="0"/>
                <a:ea typeface="Times New Roman" panose="02020603050405020304" pitchFamily="18" charset="0"/>
              </a:rPr>
              <a:t>Carnavalu</a:t>
            </a:r>
            <a:r>
              <a:rPr lang="pl-PL" sz="2400" dirty="0">
                <a:solidFill>
                  <a:srgbClr val="000000"/>
                </a:solidFill>
                <a:effectLst/>
                <a:latin typeface="Helvetica" pitchFamily="2" charset="0"/>
                <a:ea typeface="Times New Roman" panose="02020603050405020304" pitchFamily="18" charset="0"/>
              </a:rPr>
              <a:t> grozi spadkiem jakości programu oraz utratą publiczności, zwłaszcza tej spoza Lublina</a:t>
            </a:r>
            <a:endParaRPr lang="pl-P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5148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031BD1-6C76-E6BD-2686-30CE5BEF483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28EF2CD-ED88-5EDF-2153-F64ED7B4E3B8}"/>
              </a:ext>
            </a:extLst>
          </p:cNvPr>
          <p:cNvSpPr>
            <a:spLocks noGrp="1"/>
          </p:cNvSpPr>
          <p:nvPr>
            <p:ph type="title"/>
          </p:nvPr>
        </p:nvSpPr>
        <p:spPr/>
        <p:txBody>
          <a:bodyPr>
            <a:noAutofit/>
          </a:bodyPr>
          <a:lstStyle/>
          <a:p>
            <a:pPr>
              <a:lnSpc>
                <a:spcPct val="115000"/>
              </a:lnSpc>
              <a:tabLst>
                <a:tab pos="228600" algn="l"/>
                <a:tab pos="449580" algn="l"/>
              </a:tabLst>
            </a:pPr>
            <a:r>
              <a:rPr lang="pl-PL" sz="3200" dirty="0">
                <a:latin typeface="Helvetica" pitchFamily="2" charset="0"/>
                <a:ea typeface="Times New Roman" panose="02020603050405020304" pitchFamily="18" charset="0"/>
                <a:cs typeface="Times New Roman" panose="02020603050405020304" pitchFamily="18" charset="0"/>
              </a:rPr>
              <a:t>Publiczność </a:t>
            </a:r>
            <a:r>
              <a:rPr lang="pl-PL" sz="3200" dirty="0" err="1">
                <a:solidFill>
                  <a:srgbClr val="000000"/>
                </a:solidFill>
                <a:latin typeface="Helvetica" pitchFamily="2" charset="0"/>
                <a:ea typeface="Times New Roman" panose="02020603050405020304" pitchFamily="18" charset="0"/>
                <a:cs typeface="Times New Roman" panose="02020603050405020304" pitchFamily="18" charset="0"/>
              </a:rPr>
              <a:t>Carnavalu</a:t>
            </a:r>
            <a:r>
              <a:rPr lang="pl-PL" sz="3200" dirty="0">
                <a:solidFill>
                  <a:srgbClr val="000000"/>
                </a:solidFill>
                <a:latin typeface="Helvetica" pitchFamily="2" charset="0"/>
                <a:ea typeface="Times New Roman" panose="02020603050405020304" pitchFamily="18" charset="0"/>
                <a:cs typeface="Times New Roman" panose="02020603050405020304" pitchFamily="18" charset="0"/>
              </a:rPr>
              <a:t> Sztukmistrzów</a:t>
            </a:r>
            <a:endParaRPr lang="pl-PL" sz="3200" dirty="0">
              <a:effectLst/>
              <a:latin typeface="Helvetica" pitchFamily="2" charset="0"/>
              <a:ea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779820CD-6D2A-D792-FBFD-FC8D983EEB80}"/>
              </a:ext>
            </a:extLst>
          </p:cNvPr>
          <p:cNvSpPr>
            <a:spLocks noGrp="1"/>
          </p:cNvSpPr>
          <p:nvPr>
            <p:ph idx="1"/>
          </p:nvPr>
        </p:nvSpPr>
        <p:spPr/>
        <p:txBody>
          <a:bodyPr>
            <a:normAutofit/>
          </a:bodyPr>
          <a:lstStyle/>
          <a:p>
            <a:pPr marL="0" indent="0" algn="ctr">
              <a:lnSpc>
                <a:spcPct val="115000"/>
              </a:lnSpc>
              <a:buNone/>
            </a:pPr>
            <a:endPar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zarówno w 2017, jak i </a:t>
            </a:r>
            <a:r>
              <a:rPr lang="pl-PL" sz="2400" b="1" dirty="0">
                <a:solidFill>
                  <a:srgbClr val="000000"/>
                </a:solidFill>
                <a:effectLst/>
                <a:latin typeface="Helvetica" pitchFamily="2" charset="0"/>
                <a:ea typeface="Times New Roman" panose="02020603050405020304" pitchFamily="18" charset="0"/>
                <a:cs typeface="Times New Roman" panose="02020603050405020304" pitchFamily="18" charset="0"/>
              </a:rPr>
              <a:t>2023</a:t>
            </a: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 przewaga </a:t>
            </a:r>
          </a:p>
          <a:p>
            <a:pPr marL="0" indent="0" algn="ctr">
              <a:lnSpc>
                <a:spcPct val="115000"/>
              </a:lnSpc>
              <a:buNone/>
            </a:pPr>
            <a:endPar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kobiet (61,7%)</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osób w średnim i młodym wieku (mediana = 37 lat)</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z wyższym wykształceniem (63,7%)</a:t>
            </a:r>
            <a:endParaRPr lang="pl-PL" sz="2400" dirty="0">
              <a:effectLst/>
              <a:latin typeface="Helvetica" pitchFamily="2" charset="0"/>
              <a:ea typeface="Times New Roman" panose="02020603050405020304" pitchFamily="18" charset="0"/>
              <a:cs typeface="Times New Roman" panose="02020603050405020304" pitchFamily="18" charset="0"/>
            </a:endParaRPr>
          </a:p>
          <a:p>
            <a:pPr marL="0" indent="0" algn="ctr">
              <a:lnSpc>
                <a:spcPct val="115000"/>
              </a:lnSpc>
              <a:buNone/>
            </a:pPr>
            <a:r>
              <a:rPr lang="pl-PL" sz="2400" dirty="0">
                <a:solidFill>
                  <a:srgbClr val="000000"/>
                </a:solidFill>
                <a:effectLst/>
                <a:latin typeface="Helvetica" pitchFamily="2" charset="0"/>
                <a:ea typeface="Times New Roman" panose="02020603050405020304" pitchFamily="18" charset="0"/>
                <a:cs typeface="Times New Roman" panose="02020603050405020304" pitchFamily="18" charset="0"/>
              </a:rPr>
              <a:t>zadowolonych ze swojej sytuacji ekonomicznej (ok. 69%)</a:t>
            </a:r>
            <a:endParaRPr lang="pl-PL" sz="2400" dirty="0">
              <a:effectLst/>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570035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TotalTime>
  <Words>1901</Words>
  <Application>Microsoft Macintosh PowerPoint</Application>
  <PresentationFormat>Panoramiczny</PresentationFormat>
  <Paragraphs>166</Paragraphs>
  <Slides>38</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38</vt:i4>
      </vt:variant>
    </vt:vector>
  </HeadingPairs>
  <TitlesOfParts>
    <vt:vector size="45" baseType="lpstr">
      <vt:lpstr>Arial</vt:lpstr>
      <vt:lpstr>Calibri</vt:lpstr>
      <vt:lpstr>Calibri Light</vt:lpstr>
      <vt:lpstr>Helvetica</vt:lpstr>
      <vt:lpstr>Symbol</vt:lpstr>
      <vt:lpstr>Times New Roman</vt:lpstr>
      <vt:lpstr>Motyw pakietu Office</vt:lpstr>
      <vt:lpstr>Wpływ festiwalu nowego cyrku na rozwój miast i społeczności. Najważniejsze wnioski z badań publiczności festiwalu Carnaval Sztukmistrzów w Lublinie</vt:lpstr>
      <vt:lpstr>Metodologia badawcza</vt:lpstr>
      <vt:lpstr>Prezentacja programu PowerPoint</vt:lpstr>
      <vt:lpstr>Co można robić na Carnavale Sztukmistrzów?</vt:lpstr>
      <vt:lpstr>Czym jest Carnaval Sztukmistrzów w oczach publiczności?</vt:lpstr>
      <vt:lpstr>Czym jest Carnaval Sztukmistrzów w oczach publiczności?</vt:lpstr>
      <vt:lpstr>Prezentacja programu PowerPoint</vt:lpstr>
      <vt:lpstr>… jednak</vt:lpstr>
      <vt:lpstr>Publiczność Carnavalu Sztukmistrzów</vt:lpstr>
      <vt:lpstr>Publiczność Carnavalu Sztukmistrzów</vt:lpstr>
      <vt:lpstr>Publiczność nowa, publiczność powracająca</vt:lpstr>
      <vt:lpstr>Publiczność nowa, publiczność powracająca</vt:lpstr>
      <vt:lpstr>Prezentacja programu PowerPoint</vt:lpstr>
      <vt:lpstr>Prezentacja programu PowerPoint</vt:lpstr>
      <vt:lpstr>Wpływ ekonomiczny </vt:lpstr>
      <vt:lpstr>Uczestnicy i uczestniczki spoza Lublina</vt:lpstr>
      <vt:lpstr>Prezentacja programu PowerPoint</vt:lpstr>
      <vt:lpstr>Prezentacja programu PowerPoint</vt:lpstr>
      <vt:lpstr>2017 vs 2023: wzrost zainteresowania usługami hotelarskimi oraz zakupami </vt:lpstr>
      <vt:lpstr>Wpływ wizerunkowy </vt:lpstr>
      <vt:lpstr>Carnaval jako źródło dumy z Lublina</vt:lpstr>
      <vt:lpstr>Carnaval kształtuje pozytywny wizerunek miasta wśród turystów</vt:lpstr>
      <vt:lpstr>Wpływ społeczny </vt:lpstr>
      <vt:lpstr>Z kim spędza się Carnaval?</vt:lpstr>
      <vt:lpstr>Po co razem? </vt:lpstr>
      <vt:lpstr>Poczucie wspólnoty z innymi uczestnikami  i uczestniczkami </vt:lpstr>
      <vt:lpstr>Poczucie wspólnoty z innymi uczestnikami  i uczestniczkami na Carnavale</vt:lpstr>
      <vt:lpstr>Wpływ kulturowy </vt:lpstr>
      <vt:lpstr>Dzieci jako publiczność festiwalowa</vt:lpstr>
      <vt:lpstr>Potencjał edukacyjny Carnavalu Sztukmistrzów</vt:lpstr>
      <vt:lpstr>Prezentacja programu PowerPoint</vt:lpstr>
      <vt:lpstr>Wpływ kulturowy </vt:lpstr>
      <vt:lpstr>Carnaval jako przyjemność</vt:lpstr>
      <vt:lpstr>Carnaval jako doświadczenie estetyczne</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p.skipirzepa</dc:creator>
  <cp:lastModifiedBy>Aleksandra Kołtun</cp:lastModifiedBy>
  <cp:revision>21</cp:revision>
  <dcterms:created xsi:type="dcterms:W3CDTF">2020-04-14T13:21:38Z</dcterms:created>
  <dcterms:modified xsi:type="dcterms:W3CDTF">2024-12-20T06:22:34Z</dcterms:modified>
</cp:coreProperties>
</file>